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6" r:id="rId1"/>
    <p:sldMasterId id="2147483868" r:id="rId2"/>
  </p:sldMasterIdLst>
  <p:notesMasterIdLst>
    <p:notesMasterId r:id="rId52"/>
  </p:notesMasterIdLst>
  <p:sldIdLst>
    <p:sldId id="256" r:id="rId3"/>
    <p:sldId id="379" r:id="rId4"/>
    <p:sldId id="257" r:id="rId5"/>
    <p:sldId id="319" r:id="rId6"/>
    <p:sldId id="320" r:id="rId7"/>
    <p:sldId id="322" r:id="rId8"/>
    <p:sldId id="326" r:id="rId9"/>
    <p:sldId id="323" r:id="rId10"/>
    <p:sldId id="324" r:id="rId11"/>
    <p:sldId id="325" r:id="rId12"/>
    <p:sldId id="374" r:id="rId13"/>
    <p:sldId id="370" r:id="rId14"/>
    <p:sldId id="352" r:id="rId15"/>
    <p:sldId id="333" r:id="rId16"/>
    <p:sldId id="373" r:id="rId17"/>
    <p:sldId id="334" r:id="rId18"/>
    <p:sldId id="335" r:id="rId19"/>
    <p:sldId id="336" r:id="rId20"/>
    <p:sldId id="337" r:id="rId21"/>
    <p:sldId id="356" r:id="rId22"/>
    <p:sldId id="364" r:id="rId23"/>
    <p:sldId id="375" r:id="rId24"/>
    <p:sldId id="377" r:id="rId25"/>
    <p:sldId id="341" r:id="rId26"/>
    <p:sldId id="339" r:id="rId27"/>
    <p:sldId id="342" r:id="rId28"/>
    <p:sldId id="359" r:id="rId29"/>
    <p:sldId id="340" r:id="rId30"/>
    <p:sldId id="358" r:id="rId31"/>
    <p:sldId id="338" r:id="rId32"/>
    <p:sldId id="331" r:id="rId33"/>
    <p:sldId id="344" r:id="rId34"/>
    <p:sldId id="353" r:id="rId35"/>
    <p:sldId id="330" r:id="rId36"/>
    <p:sldId id="327" r:id="rId37"/>
    <p:sldId id="328" r:id="rId38"/>
    <p:sldId id="329" r:id="rId39"/>
    <p:sldId id="332" r:id="rId40"/>
    <p:sldId id="345" r:id="rId41"/>
    <p:sldId id="362" r:id="rId42"/>
    <p:sldId id="357" r:id="rId43"/>
    <p:sldId id="361" r:id="rId44"/>
    <p:sldId id="343" r:id="rId45"/>
    <p:sldId id="354" r:id="rId46"/>
    <p:sldId id="346" r:id="rId47"/>
    <p:sldId id="349" r:id="rId48"/>
    <p:sldId id="350" r:id="rId49"/>
    <p:sldId id="351" r:id="rId50"/>
    <p:sldId id="378" r:id="rId51"/>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475E03A9-05DF-4EE3-A20C-76403B96E143}">
          <p14:sldIdLst>
            <p14:sldId id="256"/>
            <p14:sldId id="379"/>
          </p14:sldIdLst>
        </p14:section>
        <p14:section name="目录" id="{69BEDABD-774E-456B-8F1D-66A7E709076B}">
          <p14:sldIdLst>
            <p14:sldId id="257"/>
          </p14:sldIdLst>
        </p14:section>
        <p14:section name="背景介绍" id="{ED6D19AF-DC9E-456A-9DD1-C079B0EAA60E}">
          <p14:sldIdLst>
            <p14:sldId id="319"/>
          </p14:sldIdLst>
        </p14:section>
        <p14:section name="原理介绍" id="{B69FB47D-9585-4592-A140-77DCC58DC993}">
          <p14:sldIdLst>
            <p14:sldId id="320"/>
            <p14:sldId id="322"/>
          </p14:sldIdLst>
        </p14:section>
        <p14:section name="理论推演" id="{911C1CEE-0D3D-489C-9A6D-5ABD8B2580BD}">
          <p14:sldIdLst>
            <p14:sldId id="326"/>
          </p14:sldIdLst>
        </p14:section>
        <p14:section name="实现方案" id="{C88CF90B-ECD4-4B72-A90E-01AC46DB76DD}">
          <p14:sldIdLst>
            <p14:sldId id="323"/>
            <p14:sldId id="324"/>
            <p14:sldId id="325"/>
            <p14:sldId id="374"/>
            <p14:sldId id="370"/>
          </p14:sldIdLst>
        </p14:section>
        <p14:section name="实物制作" id="{E74BBE52-7FB0-4E5A-A965-C06B198D4A90}">
          <p14:sldIdLst>
            <p14:sldId id="352"/>
            <p14:sldId id="333"/>
            <p14:sldId id="373"/>
            <p14:sldId id="334"/>
            <p14:sldId id="335"/>
            <p14:sldId id="336"/>
            <p14:sldId id="337"/>
            <p14:sldId id="356"/>
            <p14:sldId id="364"/>
            <p14:sldId id="375"/>
            <p14:sldId id="377"/>
          </p14:sldIdLst>
        </p14:section>
        <p14:section name="测量结果" id="{CA7B4EAA-343F-4B6D-BB88-9253D6C6EE0E}">
          <p14:sldIdLst>
            <p14:sldId id="341"/>
            <p14:sldId id="339"/>
            <p14:sldId id="342"/>
          </p14:sldIdLst>
        </p14:section>
        <p14:section name="总结" id="{A47B7416-9FCD-4D25-9425-299A50DB9CA7}">
          <p14:sldIdLst>
            <p14:sldId id="359"/>
            <p14:sldId id="340"/>
            <p14:sldId id="358"/>
          </p14:sldIdLst>
        </p14:section>
        <p14:section name="结语" id="{F36AD9ED-C805-40A5-B960-5C94827E2D5B}">
          <p14:sldIdLst>
            <p14:sldId id="338"/>
          </p14:sldIdLst>
        </p14:section>
        <p14:section name="理论推演内容" id="{8A246104-43E2-4F15-9F38-A0320828CB22}">
          <p14:sldIdLst>
            <p14:sldId id="331"/>
            <p14:sldId id="344"/>
            <p14:sldId id="353"/>
            <p14:sldId id="330"/>
            <p14:sldId id="327"/>
            <p14:sldId id="328"/>
            <p14:sldId id="329"/>
            <p14:sldId id="332"/>
            <p14:sldId id="345"/>
            <p14:sldId id="362"/>
            <p14:sldId id="357"/>
            <p14:sldId id="361"/>
            <p14:sldId id="343"/>
            <p14:sldId id="354"/>
            <p14:sldId id="346"/>
            <p14:sldId id="349"/>
            <p14:sldId id="350"/>
            <p14:sldId id="351"/>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08" d="100"/>
          <a:sy n="108" d="100"/>
        </p:scale>
        <p:origin x="942" y="108"/>
      </p:cViewPr>
      <p:guideLst/>
    </p:cSldViewPr>
  </p:slideViewPr>
  <p:notesTextViewPr>
    <p:cViewPr>
      <p:scale>
        <a:sx n="1" d="1"/>
        <a:sy n="1" d="1"/>
      </p:scale>
      <p:origin x="0" y="0"/>
    </p:cViewPr>
  </p:notesTextViewPr>
  <p:sorterViewPr>
    <p:cViewPr>
      <p:scale>
        <a:sx n="100" d="100"/>
        <a:sy n="100" d="100"/>
      </p:scale>
      <p:origin x="0" y="-115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2017/4/11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9min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First batch of speaker can not be used</a:t>
            </a:r>
          </a:p>
          <a:p>
            <a:r>
              <a:rPr lang="en-US" altLang="zh-CN"/>
              <a:t>sigma=0.5dB</a:t>
            </a:r>
          </a:p>
          <a:p>
            <a:r>
              <a:rPr lang="en-US" altLang="zh-CN"/>
              <a:t>find better speakers</a:t>
            </a:r>
          </a:p>
        </p:txBody>
      </p:sp>
    </p:spTree>
    <p:extLst>
      <p:ext uri="{BB962C8B-B14F-4D97-AF65-F5344CB8AC3E}">
        <p14:creationId xmlns:p14="http://schemas.microsoft.com/office/powerpoint/2010/main" val="55383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huyghens principle</a:t>
            </a:r>
          </a:p>
          <a:p>
            <a:r>
              <a:rPr lang="en-US" altLang="zh-CN"/>
              <a:t>huge amount of antennas with different phase and amplitude</a:t>
            </a:r>
          </a:p>
          <a:p>
            <a:r>
              <a:rPr lang="en-US" altLang="zh-CN"/>
              <a:t>make constructive interference</a:t>
            </a:r>
          </a:p>
          <a:p>
            <a:r>
              <a:rPr lang="en-US" altLang="zh-CN"/>
              <a:t>destructive interference</a:t>
            </a:r>
          </a:p>
          <a:p>
            <a:r>
              <a:rPr lang="en-US" altLang="zh-CN"/>
              <a:t>Enhance main lobe</a:t>
            </a:r>
          </a:p>
          <a:p>
            <a:r>
              <a:rPr lang="en-US" altLang="zh-CN"/>
              <a:t>restrain side lobe</a:t>
            </a:r>
          </a:p>
          <a:p>
            <a:r>
              <a:rPr lang="en-US" altLang="zh-CN"/>
              <a:t>don't need motor</a:t>
            </a:r>
          </a:p>
          <a:p>
            <a:r>
              <a:rPr lang="en-US" altLang="zh-CN"/>
              <a:t>change by phase</a:t>
            </a:r>
          </a:p>
        </p:txBody>
      </p:sp>
    </p:spTree>
    <p:extLst>
      <p:ext uri="{BB962C8B-B14F-4D97-AF65-F5344CB8AC3E}">
        <p14:creationId xmlns:p14="http://schemas.microsoft.com/office/powerpoint/2010/main" val="2317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Diversity of Class B amplifier is smaller than Class D amplifier</a:t>
            </a:r>
          </a:p>
          <a:p>
            <a:r>
              <a:rPr lang="en-US" altLang="zh-CN"/>
              <a:t>introductor capacitor   huge</a:t>
            </a:r>
          </a:p>
        </p:txBody>
      </p:sp>
    </p:spTree>
    <p:extLst>
      <p:ext uri="{BB962C8B-B14F-4D97-AF65-F5344CB8AC3E}">
        <p14:creationId xmlns:p14="http://schemas.microsoft.com/office/powerpoint/2010/main" val="211017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better main/side lobe ratio</a:t>
            </a:r>
          </a:p>
          <a:p>
            <a:r>
              <a:rPr lang="en-US" altLang="zh-CN"/>
              <a:t>FPGA a lot of work</a:t>
            </a:r>
          </a:p>
          <a:p>
            <a:r>
              <a:rPr lang="en-US" altLang="zh-CN"/>
              <a:t>Power Amplifier a lot of work</a:t>
            </a:r>
          </a:p>
          <a:p>
            <a:r>
              <a:rPr lang="en-US" altLang="zh-CN"/>
              <a:t>Diversity of speakers have to be small, power of speakers have to be large</a:t>
            </a:r>
          </a:p>
        </p:txBody>
      </p:sp>
    </p:spTree>
    <p:extLst>
      <p:ext uri="{BB962C8B-B14F-4D97-AF65-F5344CB8AC3E}">
        <p14:creationId xmlns:p14="http://schemas.microsoft.com/office/powerpoint/2010/main" val="85237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Restrain the affect of the enviornment</a:t>
            </a:r>
          </a:p>
          <a:p>
            <a:r>
              <a:rPr lang="en-US" altLang="zh-CN"/>
              <a:t>open space, quiet</a:t>
            </a:r>
          </a:p>
          <a:p>
            <a:r>
              <a:rPr lang="en-US" altLang="zh-CN"/>
              <a:t>directional performance</a:t>
            </a:r>
          </a:p>
          <a:p>
            <a:r>
              <a:rPr lang="en-US" altLang="zh-CN"/>
              <a:t>field in front of library</a:t>
            </a:r>
          </a:p>
          <a:p>
            <a:r>
              <a:rPr lang="en-US" altLang="zh-CN"/>
              <a:t>birds, crikets</a:t>
            </a:r>
          </a:p>
        </p:txBody>
      </p:sp>
    </p:spTree>
    <p:extLst>
      <p:ext uri="{BB962C8B-B14F-4D97-AF65-F5344CB8AC3E}">
        <p14:creationId xmlns:p14="http://schemas.microsoft.com/office/powerpoint/2010/main" val="2953772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Restrain the affect of the enviornment</a:t>
            </a:r>
          </a:p>
          <a:p>
            <a:r>
              <a:rPr lang="en-US" altLang="zh-CN"/>
              <a:t>open space, quiet</a:t>
            </a:r>
          </a:p>
          <a:p>
            <a:r>
              <a:rPr lang="en-US" altLang="zh-CN"/>
              <a:t>directional performance</a:t>
            </a:r>
          </a:p>
          <a:p>
            <a:r>
              <a:rPr lang="en-US" altLang="zh-CN"/>
              <a:t>field in front of library</a:t>
            </a:r>
          </a:p>
          <a:p>
            <a:r>
              <a:rPr lang="en-US" altLang="zh-CN"/>
              <a:t>birds, crikets</a:t>
            </a:r>
          </a:p>
        </p:txBody>
      </p:sp>
    </p:spTree>
    <p:extLst>
      <p:ext uri="{BB962C8B-B14F-4D97-AF65-F5344CB8AC3E}">
        <p14:creationId xmlns:p14="http://schemas.microsoft.com/office/powerpoint/2010/main" val="91127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Restrain the affect of the enviornment</a:t>
            </a:r>
          </a:p>
          <a:p>
            <a:r>
              <a:rPr lang="en-US" altLang="zh-CN"/>
              <a:t>open space, quiet</a:t>
            </a:r>
          </a:p>
          <a:p>
            <a:r>
              <a:rPr lang="en-US" altLang="zh-CN"/>
              <a:t>directional performance</a:t>
            </a:r>
          </a:p>
          <a:p>
            <a:r>
              <a:rPr lang="en-US" altLang="zh-CN"/>
              <a:t>field in front of library</a:t>
            </a:r>
          </a:p>
          <a:p>
            <a:r>
              <a:rPr lang="en-US" altLang="zh-CN"/>
              <a:t>birds, crikets</a:t>
            </a:r>
          </a:p>
        </p:txBody>
      </p:sp>
    </p:spTree>
    <p:extLst>
      <p:ext uri="{BB962C8B-B14F-4D97-AF65-F5344CB8AC3E}">
        <p14:creationId xmlns:p14="http://schemas.microsoft.com/office/powerpoint/2010/main" val="257282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6303</a:t>
            </a:r>
          </a:p>
          <a:p>
            <a:r>
              <a:rPr lang="en-US" altLang="zh-CN"/>
              <a:t>Sound Absorbing material(AKA curtains) around the lab</a:t>
            </a:r>
          </a:p>
        </p:txBody>
      </p:sp>
    </p:spTree>
    <p:extLst>
      <p:ext uri="{BB962C8B-B14F-4D97-AF65-F5344CB8AC3E}">
        <p14:creationId xmlns:p14="http://schemas.microsoft.com/office/powerpoint/2010/main" val="1947432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7775" y="1279525"/>
            <a:ext cx="4606925" cy="3454400"/>
          </a:xfrm>
        </p:spPr>
      </p:sp>
      <p:sp>
        <p:nvSpPr>
          <p:cNvPr id="3" name="文本占位符 2"/>
          <p:cNvSpPr>
            <a:spLocks noGrp="1"/>
          </p:cNvSpPr>
          <p:nvPr>
            <p:ph type="body" idx="3"/>
          </p:nvPr>
        </p:nvSpPr>
        <p:spPr/>
        <p:txBody>
          <a:bodyPr/>
          <a:lstStyle/>
          <a:p>
            <a:r>
              <a:rPr lang="en-US" altLang="zh-CN"/>
              <a:t>First batch of speaker can not be used</a:t>
            </a:r>
          </a:p>
          <a:p>
            <a:r>
              <a:rPr lang="en-US" altLang="zh-CN"/>
              <a:t>sigma=0.5dB</a:t>
            </a:r>
          </a:p>
          <a:p>
            <a:r>
              <a:rPr lang="en-US" altLang="zh-CN"/>
              <a:t>find better speakers</a:t>
            </a:r>
          </a:p>
        </p:txBody>
      </p:sp>
    </p:spTree>
    <p:extLst>
      <p:ext uri="{BB962C8B-B14F-4D97-AF65-F5344CB8AC3E}">
        <p14:creationId xmlns:p14="http://schemas.microsoft.com/office/powerpoint/2010/main" val="337768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99062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548068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5210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43302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35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9247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12506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43727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06291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880885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812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98056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46900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28871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81508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82464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33845" y="2507551"/>
            <a:ext cx="386715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2507551"/>
            <a:ext cx="38862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46658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59332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933096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6325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2017/4/11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2000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95149623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2F288E0-7875-42C4-84C8-98DBBD3BF4D2}" type="datetimeFigureOut">
              <a:rPr lang="zh-CN" altLang="en-US" smtClean="0"/>
              <a:t>2017/4/11</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7D9BB5D0-35E4-459D-AEF3-FE4D7C45CC19}" type="slidenum">
              <a:rPr lang="zh-CN" altLang="en-US" smtClean="0"/>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17058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7.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25968;&#25454;" TargetMode="External"/><Relationship Id="rId1" Type="http://schemas.openxmlformats.org/officeDocument/2006/relationships/slideLayout" Target="../slideLayouts/slideLayout1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slide" Target="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7.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7.xml"/><Relationship Id="rId1" Type="http://schemas.openxmlformats.org/officeDocument/2006/relationships/slideLayout" Target="../slideLayouts/slideLayout13.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27.sv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27.sv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27.sv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slide" Target="slide5.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1.xml"/><Relationship Id="rId1" Type="http://schemas.openxmlformats.org/officeDocument/2006/relationships/slideLayout" Target="../slideLayouts/slideLayout13.xml"/><Relationship Id="rId6" Type="http://schemas.openxmlformats.org/officeDocument/2006/relationships/slide" Target="slide43.xml"/><Relationship Id="rId5" Type="http://schemas.openxmlformats.org/officeDocument/2006/relationships/slide" Target="slide40.xml"/><Relationship Id="rId4" Type="http://schemas.openxmlformats.org/officeDocument/2006/relationships/slide" Target="slide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7200" dirty="0" err="1">
                <a:latin typeface="黑体" panose="02010609060101010101" charset="-122"/>
                <a:ea typeface="黑体" panose="02010609060101010101" charset="-122"/>
              </a:rPr>
              <a:t>基于FPGA的相控阵扬声器系统设计</a:t>
            </a:r>
            <a:endParaRPr lang="en-US" altLang="zh-CN" sz="7200" dirty="0">
              <a:latin typeface="黑体" panose="02010609060101010101" charset="-122"/>
              <a:ea typeface="黑体" panose="02010609060101010101" charset="-122"/>
            </a:endParaRPr>
          </a:p>
        </p:txBody>
      </p:sp>
      <p:sp>
        <p:nvSpPr>
          <p:cNvPr id="3" name="副标题 2"/>
          <p:cNvSpPr>
            <a:spLocks noGrp="1"/>
          </p:cNvSpPr>
          <p:nvPr>
            <p:ph type="subTitle" idx="1"/>
          </p:nvPr>
        </p:nvSpPr>
        <p:spPr/>
        <p:txBody>
          <a:bodyPr>
            <a:normAutofit fontScale="85000" lnSpcReduction="20000"/>
          </a:bodyPr>
          <a:lstStyle/>
          <a:p>
            <a:r>
              <a:rPr lang="zh-CN" altLang="en-US" dirty="0">
                <a:latin typeface="黑体" panose="02010609060101010101" charset="-122"/>
                <a:ea typeface="黑体" panose="02010609060101010101" charset="-122"/>
              </a:rPr>
              <a:t>指导老师：龙文杰</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杨小雪</a:t>
            </a:r>
            <a:endParaRPr lang="en-US" altLang="zh-CN" dirty="0">
              <a:latin typeface="黑体" panose="02010609060101010101" charset="-122"/>
              <a:ea typeface="黑体" panose="02010609060101010101" charset="-122"/>
            </a:endParaRPr>
          </a:p>
          <a:p>
            <a:r>
              <a:rPr lang="zh-CN" altLang="en-US" dirty="0">
                <a:latin typeface="黑体" panose="02010609060101010101" charset="-122"/>
                <a:ea typeface="黑体" panose="02010609060101010101" charset="-122"/>
              </a:rPr>
              <a:t>负责人：周天驰</a:t>
            </a:r>
            <a:endParaRPr lang="en-US" altLang="zh-CN" dirty="0">
              <a:latin typeface="黑体" panose="02010609060101010101" charset="-122"/>
              <a:ea typeface="黑体" panose="02010609060101010101" charset="-122"/>
            </a:endParaRPr>
          </a:p>
          <a:p>
            <a:r>
              <a:rPr lang="zh-CN" altLang="en-US" dirty="0">
                <a:latin typeface="黑体" panose="02010609060101010101" charset="-122"/>
                <a:ea typeface="黑体" panose="02010609060101010101" charset="-122"/>
              </a:rPr>
              <a:t>组员：骆鹏</a:t>
            </a:r>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徐华峰</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实现方案</a:t>
            </a:r>
            <a:endParaRPr lang="en-US" altLang="zh-CN" dirty="0">
              <a:latin typeface="黑体" panose="02010609060101010101" charset="-122"/>
              <a:ea typeface="黑体" panose="02010609060101010101" charset="-122"/>
            </a:endParaRPr>
          </a:p>
        </p:txBody>
      </p:sp>
      <p:sp>
        <p:nvSpPr>
          <p:cNvPr id="3" name="内容占位符 2"/>
          <p:cNvSpPr>
            <a:spLocks noGrp="1"/>
          </p:cNvSpPr>
          <p:nvPr>
            <p:ph idx="1"/>
          </p:nvPr>
        </p:nvSpPr>
        <p:spPr/>
        <p:txBody>
          <a:bodyPr>
            <a:normAutofit/>
          </a:bodyPr>
          <a:lstStyle/>
          <a:p>
            <a:r>
              <a:rPr lang="zh-CN" altLang="en-US" sz="2800" dirty="0">
                <a:latin typeface="黑体" panose="02010609060101010101" charset="-122"/>
                <a:ea typeface="黑体" panose="02010609060101010101" charset="-122"/>
              </a:rPr>
              <a:t>计算最佳幅值分布，以获得更好的主旁瓣比</a:t>
            </a:r>
          </a:p>
          <a:p>
            <a:r>
              <a:rPr lang="zh-CN" altLang="en-US" sz="2800" dirty="0">
                <a:latin typeface="黑体" panose="02010609060101010101" charset="-122"/>
                <a:ea typeface="黑体" panose="02010609060101010101" charset="-122"/>
              </a:rPr>
              <a:t>完成</a:t>
            </a:r>
            <a:r>
              <a:rPr lang="en-US" altLang="zh-CN" sz="2800" dirty="0">
                <a:latin typeface="黑体" panose="02010609060101010101" charset="-122"/>
                <a:ea typeface="黑体" panose="02010609060101010101" charset="-122"/>
              </a:rPr>
              <a:t>FPGA</a:t>
            </a:r>
            <a:r>
              <a:rPr lang="zh-CN" altLang="en-US" sz="2800" dirty="0">
                <a:latin typeface="黑体" panose="02010609060101010101" charset="-122"/>
                <a:ea typeface="黑体" panose="02010609060101010101" charset="-122"/>
              </a:rPr>
              <a:t>电路设计和控制系统</a:t>
            </a:r>
          </a:p>
          <a:p>
            <a:r>
              <a:rPr lang="zh-CN" altLang="en-US" sz="2800" dirty="0">
                <a:latin typeface="黑体" panose="02010609060101010101" charset="-122"/>
                <a:ea typeface="黑体" panose="02010609060101010101" charset="-122"/>
              </a:rPr>
              <a:t>制作功率放大器和滤波器</a:t>
            </a:r>
          </a:p>
        </p:txBody>
      </p:sp>
    </p:spTree>
    <p:extLst>
      <p:ext uri="{BB962C8B-B14F-4D97-AF65-F5344CB8AC3E}">
        <p14:creationId xmlns:p14="http://schemas.microsoft.com/office/powerpoint/2010/main" val="39555413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实现方案</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功放</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28650" y="1825625"/>
            <a:ext cx="4786236" cy="3161922"/>
          </a:xfrm>
          <a:prstGeom prst="rect">
            <a:avLst/>
          </a:prstGeom>
        </p:spPr>
      </p:pic>
      <p:pic>
        <p:nvPicPr>
          <p:cNvPr id="5" name="图片 4"/>
          <p:cNvPicPr>
            <a:picLocks noChangeAspect="1"/>
          </p:cNvPicPr>
          <p:nvPr/>
        </p:nvPicPr>
        <p:blipFill>
          <a:blip r:embed="rId3"/>
          <a:stretch>
            <a:fillRect/>
          </a:stretch>
        </p:blipFill>
        <p:spPr>
          <a:xfrm>
            <a:off x="1855432" y="2357844"/>
            <a:ext cx="3857523" cy="3075228"/>
          </a:xfrm>
          <a:prstGeom prst="rect">
            <a:avLst/>
          </a:prstGeom>
        </p:spPr>
      </p:pic>
      <p:pic>
        <p:nvPicPr>
          <p:cNvPr id="6" name="图片 5"/>
          <p:cNvPicPr>
            <a:picLocks noChangeAspect="1"/>
          </p:cNvPicPr>
          <p:nvPr/>
        </p:nvPicPr>
        <p:blipFill>
          <a:blip r:embed="rId4"/>
          <a:stretch>
            <a:fillRect/>
          </a:stretch>
        </p:blipFill>
        <p:spPr>
          <a:xfrm>
            <a:off x="2869285" y="2877234"/>
            <a:ext cx="3772383" cy="2839483"/>
          </a:xfrm>
          <a:prstGeom prst="rect">
            <a:avLst/>
          </a:prstGeom>
        </p:spPr>
      </p:pic>
      <p:pic>
        <p:nvPicPr>
          <p:cNvPr id="8" name="图片 7"/>
          <p:cNvPicPr>
            <a:picLocks noChangeAspect="1"/>
          </p:cNvPicPr>
          <p:nvPr/>
        </p:nvPicPr>
        <p:blipFill>
          <a:blip r:embed="rId5"/>
          <a:stretch>
            <a:fillRect/>
          </a:stretch>
        </p:blipFill>
        <p:spPr>
          <a:xfrm>
            <a:off x="3965729" y="3360919"/>
            <a:ext cx="4066569" cy="2678237"/>
          </a:xfrm>
          <a:prstGeom prst="rect">
            <a:avLst/>
          </a:prstGeom>
        </p:spPr>
      </p:pic>
    </p:spTree>
    <p:extLst>
      <p:ext uri="{BB962C8B-B14F-4D97-AF65-F5344CB8AC3E}">
        <p14:creationId xmlns:p14="http://schemas.microsoft.com/office/powerpoint/2010/main" val="276519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实现方案</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功放</a:t>
            </a:r>
            <a:endParaRPr lang="zh-CN" altLang="en-US" dirty="0"/>
          </a:p>
        </p:txBody>
      </p:sp>
      <p:sp>
        <p:nvSpPr>
          <p:cNvPr id="4" name="内容占位符 3"/>
          <p:cNvSpPr>
            <a:spLocks noGrp="1"/>
          </p:cNvSpPr>
          <p:nvPr>
            <p:ph idx="1"/>
          </p:nvPr>
        </p:nvSpPr>
        <p:spPr/>
        <p:txBody>
          <a:bodyPr/>
          <a:lstStyle/>
          <a:p>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最后选择了</a:t>
            </a: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PAM8610</a:t>
            </a:r>
            <a:r>
              <a:rPr lang="zh-CN" altLang="en-US" sz="2800"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sz="2800" kern="100" dirty="0">
                <a:latin typeface="黑体" panose="02010609060101010101" pitchFamily="49" charset="-122"/>
                <a:ea typeface="黑体" panose="02010609060101010101" pitchFamily="49" charset="-122"/>
                <a:cs typeface="Times New Roman" panose="02020603050405020304" pitchFamily="18" charset="0"/>
              </a:rPr>
              <a:t>D</a:t>
            </a:r>
            <a:r>
              <a:rPr lang="zh-CN" altLang="zh-CN" sz="2800" kern="100" dirty="0">
                <a:latin typeface="黑体" panose="02010609060101010101" pitchFamily="49" charset="-122"/>
                <a:ea typeface="黑体" panose="02010609060101010101" pitchFamily="49" charset="-122"/>
                <a:cs typeface="Times New Roman" panose="02020603050405020304" pitchFamily="18" charset="0"/>
              </a:rPr>
              <a:t>类功放。</a:t>
            </a:r>
            <a:endParaRPr lang="en-US" altLang="zh-CN" sz="2800" kern="100" dirty="0">
              <a:latin typeface="黑体" panose="02010609060101010101" pitchFamily="49" charset="-122"/>
              <a:ea typeface="黑体" panose="02010609060101010101" pitchFamily="49" charset="-122"/>
              <a:cs typeface="Times New Roman" panose="02020603050405020304" pitchFamily="18" charset="0"/>
            </a:endParaRPr>
          </a:p>
          <a:p>
            <a:pPr marL="0" indent="0">
              <a:buNone/>
            </a:pPr>
            <a:endParaRPr lang="zh-CN" altLang="en-US" dirty="0"/>
          </a:p>
        </p:txBody>
      </p:sp>
      <p:pic>
        <p:nvPicPr>
          <p:cNvPr id="3" name="图片 2"/>
          <p:cNvPicPr>
            <a:picLocks noChangeAspect="1"/>
          </p:cNvPicPr>
          <p:nvPr/>
        </p:nvPicPr>
        <p:blipFill>
          <a:blip r:embed="rId2"/>
          <a:stretch>
            <a:fillRect/>
          </a:stretch>
        </p:blipFill>
        <p:spPr>
          <a:xfrm>
            <a:off x="962921" y="2795303"/>
            <a:ext cx="2495238" cy="2847619"/>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411153799"/>
              </p:ext>
            </p:extLst>
          </p:nvPr>
        </p:nvGraphicFramePr>
        <p:xfrm>
          <a:off x="4251110" y="3259614"/>
          <a:ext cx="4264240" cy="1483360"/>
        </p:xfrm>
        <a:graphic>
          <a:graphicData uri="http://schemas.openxmlformats.org/drawingml/2006/table">
            <a:tbl>
              <a:tblPr firstRow="1" bandRow="1">
                <a:tableStyleId>{D7AC3CCA-C797-4891-BE02-D94E43425B78}</a:tableStyleId>
              </a:tblPr>
              <a:tblGrid>
                <a:gridCol w="1197426">
                  <a:extLst>
                    <a:ext uri="{9D8B030D-6E8A-4147-A177-3AD203B41FA5}">
                      <a16:colId xmlns:a16="http://schemas.microsoft.com/office/drawing/2014/main" val="26233674"/>
                    </a:ext>
                  </a:extLst>
                </a:gridCol>
                <a:gridCol w="3066814">
                  <a:extLst>
                    <a:ext uri="{9D8B030D-6E8A-4147-A177-3AD203B41FA5}">
                      <a16:colId xmlns:a16="http://schemas.microsoft.com/office/drawing/2014/main" val="841851635"/>
                    </a:ext>
                  </a:extLst>
                </a:gridCol>
              </a:tblGrid>
              <a:tr h="370840">
                <a:tc>
                  <a:txBody>
                    <a:bodyPr/>
                    <a:lstStyle/>
                    <a:p>
                      <a:r>
                        <a:rPr lang="zh-CN" altLang="en-US" b="0" i="0" dirty="0">
                          <a:latin typeface="黑体" panose="02010609060101010101" pitchFamily="49" charset="-122"/>
                          <a:ea typeface="黑体" panose="02010609060101010101" pitchFamily="49" charset="-122"/>
                        </a:rPr>
                        <a:t>输入阻抗</a:t>
                      </a:r>
                    </a:p>
                  </a:txBody>
                  <a:tcPr/>
                </a:tc>
                <a:tc>
                  <a:txBody>
                    <a:bodyPr/>
                    <a:lstStyle/>
                    <a:p>
                      <a:r>
                        <a:rPr lang="en-US" altLang="zh-CN" b="0" i="0" dirty="0">
                          <a:latin typeface="黑体" panose="02010609060101010101" pitchFamily="49" charset="-122"/>
                          <a:ea typeface="黑体" panose="02010609060101010101" pitchFamily="49" charset="-122"/>
                        </a:rPr>
                        <a:t>20kOhm</a:t>
                      </a:r>
                      <a:endParaRPr lang="zh-CN" altLang="en-US" b="0" i="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216215922"/>
                  </a:ext>
                </a:extLst>
              </a:tr>
              <a:tr h="370840">
                <a:tc>
                  <a:txBody>
                    <a:bodyPr/>
                    <a:lstStyle/>
                    <a:p>
                      <a:r>
                        <a:rPr lang="zh-CN" altLang="en-US" b="0" i="0" dirty="0">
                          <a:latin typeface="黑体" panose="02010609060101010101" pitchFamily="49" charset="-122"/>
                          <a:ea typeface="黑体" panose="02010609060101010101" pitchFamily="49" charset="-122"/>
                        </a:rPr>
                        <a:t>输出阻抗</a:t>
                      </a:r>
                    </a:p>
                  </a:txBody>
                  <a:tcPr/>
                </a:tc>
                <a:tc>
                  <a:txBody>
                    <a:bodyPr/>
                    <a:lstStyle/>
                    <a:p>
                      <a:r>
                        <a:rPr lang="en-US" altLang="zh-CN" b="0" i="0" dirty="0">
                          <a:latin typeface="黑体" panose="02010609060101010101" pitchFamily="49" charset="-122"/>
                          <a:ea typeface="黑体" panose="02010609060101010101" pitchFamily="49" charset="-122"/>
                        </a:rPr>
                        <a:t>4~8Ohm</a:t>
                      </a:r>
                      <a:endParaRPr lang="zh-CN" altLang="en-US" b="0" i="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531650201"/>
                  </a:ext>
                </a:extLst>
              </a:tr>
              <a:tr h="370840">
                <a:tc>
                  <a:txBody>
                    <a:bodyPr/>
                    <a:lstStyle/>
                    <a:p>
                      <a:r>
                        <a:rPr lang="zh-CN" altLang="en-US" b="0" i="0" dirty="0">
                          <a:latin typeface="黑体" panose="02010609060101010101" pitchFamily="49" charset="-122"/>
                          <a:ea typeface="黑体" panose="02010609060101010101" pitchFamily="49" charset="-122"/>
                        </a:rPr>
                        <a:t>输出功率</a:t>
                      </a:r>
                    </a:p>
                  </a:txBody>
                  <a:tcPr/>
                </a:tc>
                <a:tc>
                  <a:txBody>
                    <a:bodyPr/>
                    <a:lstStyle/>
                    <a:p>
                      <a:r>
                        <a:rPr lang="en-US" altLang="zh-CN" b="0" i="0" dirty="0">
                          <a:latin typeface="黑体" panose="02010609060101010101" pitchFamily="49" charset="-122"/>
                          <a:ea typeface="黑体" panose="02010609060101010101" pitchFamily="49" charset="-122"/>
                        </a:rPr>
                        <a:t>10W</a:t>
                      </a:r>
                      <a:r>
                        <a:rPr lang="zh-CN" altLang="en-US" b="0" i="0" dirty="0">
                          <a:latin typeface="黑体" panose="02010609060101010101" pitchFamily="49" charset="-122"/>
                          <a:ea typeface="黑体" panose="02010609060101010101" pitchFamily="49" charset="-122"/>
                        </a:rPr>
                        <a:t>*</a:t>
                      </a:r>
                      <a:r>
                        <a:rPr lang="en-US" altLang="zh-CN" b="0" i="0" dirty="0">
                          <a:latin typeface="黑体" panose="02010609060101010101" pitchFamily="49" charset="-122"/>
                          <a:ea typeface="黑体" panose="02010609060101010101" pitchFamily="49" charset="-122"/>
                        </a:rPr>
                        <a:t>2(8Ohm)</a:t>
                      </a:r>
                      <a:r>
                        <a:rPr lang="zh-CN" altLang="en-US" b="0" i="0" dirty="0">
                          <a:latin typeface="黑体" panose="02010609060101010101" pitchFamily="49" charset="-122"/>
                          <a:ea typeface="黑体" panose="02010609060101010101" pitchFamily="49" charset="-122"/>
                        </a:rPr>
                        <a:t> </a:t>
                      </a:r>
                      <a:r>
                        <a:rPr lang="en-US" altLang="zh-CN" b="0" i="0" dirty="0">
                          <a:latin typeface="黑体" panose="02010609060101010101" pitchFamily="49" charset="-122"/>
                          <a:ea typeface="黑体" panose="02010609060101010101" pitchFamily="49" charset="-122"/>
                        </a:rPr>
                        <a:t>15W</a:t>
                      </a:r>
                      <a:r>
                        <a:rPr lang="zh-CN" altLang="en-US" b="0" i="0" dirty="0">
                          <a:latin typeface="黑体" panose="02010609060101010101" pitchFamily="49" charset="-122"/>
                          <a:ea typeface="黑体" panose="02010609060101010101" pitchFamily="49" charset="-122"/>
                        </a:rPr>
                        <a:t>*</a:t>
                      </a:r>
                      <a:r>
                        <a:rPr lang="en-US" altLang="zh-CN" b="0" i="0" dirty="0">
                          <a:latin typeface="黑体" panose="02010609060101010101" pitchFamily="49" charset="-122"/>
                          <a:ea typeface="黑体" panose="02010609060101010101" pitchFamily="49" charset="-122"/>
                        </a:rPr>
                        <a:t>2(4Ohm)</a:t>
                      </a:r>
                      <a:endParaRPr lang="zh-CN" altLang="en-US" b="0" i="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793126366"/>
                  </a:ext>
                </a:extLst>
              </a:tr>
              <a:tr h="370840">
                <a:tc>
                  <a:txBody>
                    <a:bodyPr/>
                    <a:lstStyle/>
                    <a:p>
                      <a:r>
                        <a:rPr lang="zh-CN" altLang="en-US" b="0" i="0" dirty="0">
                          <a:latin typeface="黑体" panose="02010609060101010101" pitchFamily="49" charset="-122"/>
                          <a:ea typeface="黑体" panose="02010609060101010101" pitchFamily="49" charset="-122"/>
                        </a:rPr>
                        <a:t>频率响应</a:t>
                      </a:r>
                    </a:p>
                  </a:txBody>
                  <a:tcPr/>
                </a:tc>
                <a:tc>
                  <a:txBody>
                    <a:bodyPr/>
                    <a:lstStyle/>
                    <a:p>
                      <a:r>
                        <a:rPr lang="en-US" altLang="zh-CN" b="0" i="0" dirty="0">
                          <a:latin typeface="黑体" panose="02010609060101010101" pitchFamily="49" charset="-122"/>
                          <a:ea typeface="黑体" panose="02010609060101010101" pitchFamily="49" charset="-122"/>
                        </a:rPr>
                        <a:t>20Hz~15kHz</a:t>
                      </a:r>
                      <a:endParaRPr lang="zh-CN" altLang="en-US" b="0" i="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4093793729"/>
                  </a:ext>
                </a:extLst>
              </a:tr>
            </a:tbl>
          </a:graphicData>
        </a:graphic>
      </p:graphicFrame>
    </p:spTree>
    <p:extLst>
      <p:ext uri="{BB962C8B-B14F-4D97-AF65-F5344CB8AC3E}">
        <p14:creationId xmlns:p14="http://schemas.microsoft.com/office/powerpoint/2010/main" val="124802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实物制作</a:t>
            </a:r>
          </a:p>
        </p:txBody>
      </p:sp>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扬声器测试</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支架的选择</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其它</a:t>
            </a:r>
            <a:endParaRPr lang="en-US" altLang="zh-CN" sz="2800"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2676494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rPr>
              <a:t>扬声器测试</a:t>
            </a:r>
          </a:p>
        </p:txBody>
      </p:sp>
      <p:sp>
        <p:nvSpPr>
          <p:cNvPr id="3" name="内容占位符 2"/>
          <p:cNvSpPr>
            <a:spLocks noGrp="1"/>
          </p:cNvSpPr>
          <p:nvPr>
            <p:ph idx="1"/>
          </p:nvPr>
        </p:nvSpPr>
        <p:spPr/>
        <p:txBody>
          <a:bodyPr>
            <a:normAutofit/>
          </a:bodyPr>
          <a:lstStyle/>
          <a:p>
            <a:r>
              <a:rPr lang="zh-CN" altLang="en-US" sz="2800" dirty="0">
                <a:latin typeface="黑体" panose="02010609060101010101" charset="-122"/>
                <a:ea typeface="黑体" panose="02010609060101010101" charset="-122"/>
              </a:rPr>
              <a:t>理想扬声器的性质：</a:t>
            </a:r>
          </a:p>
          <a:p>
            <a:pPr lvl="1"/>
            <a:r>
              <a:rPr lang="zh-CN" altLang="en-US" sz="2400" dirty="0">
                <a:latin typeface="黑体" panose="02010609060101010101" charset="-122"/>
                <a:ea typeface="黑体" panose="02010609060101010101" charset="-122"/>
              </a:rPr>
              <a:t>无差异性</a:t>
            </a:r>
          </a:p>
          <a:p>
            <a:pPr lvl="1"/>
            <a:r>
              <a:rPr lang="zh-CN" altLang="en-US" sz="2400" dirty="0">
                <a:latin typeface="黑体" panose="02010609060101010101" charset="-122"/>
                <a:ea typeface="黑体" panose="02010609060101010101" charset="-122"/>
              </a:rPr>
              <a:t>全向</a:t>
            </a:r>
          </a:p>
          <a:p>
            <a:pPr lvl="0"/>
            <a:r>
              <a:rPr lang="zh-CN" altLang="en-US" sz="2800" dirty="0">
                <a:latin typeface="黑体" panose="02010609060101010101" charset="-122"/>
                <a:ea typeface="黑体" panose="02010609060101010101" charset="-122"/>
              </a:rPr>
              <a:t>差异性测试</a:t>
            </a:r>
          </a:p>
        </p:txBody>
      </p:sp>
    </p:spTree>
    <p:extLst>
      <p:ext uri="{BB962C8B-B14F-4D97-AF65-F5344CB8AC3E}">
        <p14:creationId xmlns:p14="http://schemas.microsoft.com/office/powerpoint/2010/main" val="38703389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rPr>
              <a:t>扬声器测试</a:t>
            </a:r>
          </a:p>
        </p:txBody>
      </p:sp>
      <p:sp>
        <p:nvSpPr>
          <p:cNvPr id="4" name="内容占位符 3"/>
          <p:cNvSpPr>
            <a:spLocks noGrp="1"/>
          </p:cNvSpPr>
          <p:nvPr>
            <p:ph idx="1"/>
          </p:nvPr>
        </p:nvSpPr>
        <p:spPr/>
        <p:txBody>
          <a:bodyPr>
            <a:normAutofit/>
          </a:bodyPr>
          <a:lstStyle/>
          <a:p>
            <a:r>
              <a:rPr lang="zh-CN" altLang="en-US" sz="2800" dirty="0">
                <a:latin typeface="黑体" panose="02010609060101010101" pitchFamily="49" charset="-122"/>
                <a:ea typeface="黑体" panose="02010609060101010101" pitchFamily="49" charset="-122"/>
              </a:rPr>
              <a:t>标智</a:t>
            </a:r>
            <a:r>
              <a:rPr lang="en-US" altLang="zh-CN" sz="2800" dirty="0">
                <a:latin typeface="黑体" panose="02010609060101010101" pitchFamily="49" charset="-122"/>
                <a:ea typeface="黑体" panose="02010609060101010101" pitchFamily="49" charset="-122"/>
              </a:rPr>
              <a:t>GM1351</a:t>
            </a:r>
          </a:p>
          <a:p>
            <a:pPr lvl="1"/>
            <a:r>
              <a:rPr lang="zh-CN" altLang="en-US" sz="2400" dirty="0">
                <a:latin typeface="黑体" panose="02010609060101010101" pitchFamily="49" charset="-122"/>
                <a:ea typeface="黑体" panose="02010609060101010101" pitchFamily="49" charset="-122"/>
              </a:rPr>
              <a:t>测量范围： </a:t>
            </a:r>
            <a:r>
              <a:rPr lang="en-US" altLang="zh-CN" sz="2400" dirty="0">
                <a:latin typeface="黑体" panose="02010609060101010101" pitchFamily="49" charset="-122"/>
                <a:ea typeface="黑体" panose="02010609060101010101" pitchFamily="49" charset="-122"/>
              </a:rPr>
              <a:t>30~130 dB</a:t>
            </a:r>
          </a:p>
          <a:p>
            <a:pPr lvl="1"/>
            <a:r>
              <a:rPr lang="zh-CN" altLang="en-US" sz="2400" dirty="0">
                <a:latin typeface="黑体" panose="02010609060101010101" pitchFamily="49" charset="-122"/>
                <a:ea typeface="黑体" panose="02010609060101010101" pitchFamily="49" charset="-122"/>
              </a:rPr>
              <a:t>精确度：</a:t>
            </a:r>
            <a:r>
              <a:rPr lang="en-US" altLang="zh-CN" sz="2400" dirty="0">
                <a:latin typeface="黑体" panose="02010609060101010101" pitchFamily="49" charset="-122"/>
                <a:ea typeface="黑体" panose="02010609060101010101" pitchFamily="49" charset="-122"/>
              </a:rPr>
              <a:t>±1.5 dB</a:t>
            </a:r>
          </a:p>
          <a:p>
            <a:pPr lvl="1"/>
            <a:r>
              <a:rPr lang="zh-CN" altLang="en-US" sz="2400" dirty="0">
                <a:latin typeface="黑体" panose="02010609060101010101" pitchFamily="49" charset="-122"/>
                <a:ea typeface="黑体" panose="02010609060101010101" pitchFamily="49" charset="-122"/>
              </a:rPr>
              <a:t>频率响应：</a:t>
            </a:r>
            <a:r>
              <a:rPr lang="en-US" altLang="zh-CN" sz="2400" dirty="0">
                <a:latin typeface="黑体" panose="02010609060101010101" pitchFamily="49" charset="-122"/>
                <a:ea typeface="黑体" panose="02010609060101010101" pitchFamily="49" charset="-122"/>
              </a:rPr>
              <a:t>31.5Hz ~8.5KHz</a:t>
            </a:r>
          </a:p>
          <a:p>
            <a:pPr lvl="1"/>
            <a:r>
              <a:rPr lang="zh-CN" altLang="en-US" sz="2400" dirty="0">
                <a:latin typeface="黑体" panose="02010609060101010101" pitchFamily="49" charset="-122"/>
                <a:ea typeface="黑体" panose="02010609060101010101" pitchFamily="49" charset="-122"/>
              </a:rPr>
              <a:t>取样频率：</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次</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秒</a:t>
            </a:r>
          </a:p>
        </p:txBody>
      </p:sp>
      <p:pic>
        <p:nvPicPr>
          <p:cNvPr id="5" name="图片 4"/>
          <p:cNvPicPr>
            <a:picLocks noChangeAspect="1"/>
          </p:cNvPicPr>
          <p:nvPr/>
        </p:nvPicPr>
        <p:blipFill>
          <a:blip r:embed="rId3"/>
          <a:stretch>
            <a:fillRect/>
          </a:stretch>
        </p:blipFill>
        <p:spPr>
          <a:xfrm>
            <a:off x="5005464" y="2073768"/>
            <a:ext cx="3447619" cy="3704762"/>
          </a:xfrm>
          <a:prstGeom prst="rect">
            <a:avLst/>
          </a:prstGeom>
        </p:spPr>
      </p:pic>
    </p:spTree>
    <p:extLst>
      <p:ext uri="{BB962C8B-B14F-4D97-AF65-F5344CB8AC3E}">
        <p14:creationId xmlns:p14="http://schemas.microsoft.com/office/powerpoint/2010/main" val="32136331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黑体" panose="02010609060101010101" charset="-122"/>
                <a:ea typeface="黑体" panose="02010609060101010101" charset="-122"/>
              </a:rPr>
              <a:t>扬声器测试</a:t>
            </a:r>
          </a:p>
        </p:txBody>
      </p:sp>
      <p:pic>
        <p:nvPicPr>
          <p:cNvPr id="11" name="图片 11" descr="F:\QQ download\2668758427\FileRecv\MobileFile\P61020-200212.jpg"/>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674004" y="1892012"/>
            <a:ext cx="5841712" cy="4341381"/>
          </a:xfrm>
          <a:prstGeom prst="rect">
            <a:avLst/>
          </a:prstGeom>
          <a:noFill/>
          <a:ln>
            <a:noFill/>
          </a:ln>
        </p:spPr>
      </p:pic>
    </p:spTree>
    <p:extLst>
      <p:ext uri="{BB962C8B-B14F-4D97-AF65-F5344CB8AC3E}">
        <p14:creationId xmlns:p14="http://schemas.microsoft.com/office/powerpoint/2010/main" val="102385480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黑体" panose="02010609060101010101" charset="-122"/>
                <a:ea typeface="黑体" panose="02010609060101010101" charset="-122"/>
              </a:rPr>
              <a:t>扬声器测试</a:t>
            </a:r>
          </a:p>
        </p:txBody>
      </p:sp>
      <p:pic>
        <p:nvPicPr>
          <p:cNvPr id="13" name="图片 13" descr="F:\QQ download\2668758427\FileRecv\MobileFile\P61023-214238.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001395" y="1612900"/>
            <a:ext cx="3459480" cy="4682490"/>
          </a:xfrm>
          <a:prstGeom prst="rect">
            <a:avLst/>
          </a:prstGeom>
          <a:noFill/>
          <a:ln>
            <a:noFill/>
          </a:ln>
        </p:spPr>
      </p:pic>
      <p:pic>
        <p:nvPicPr>
          <p:cNvPr id="16" name="图片 16" descr="F:\QQ download\2668758427\FileRecv\MobileFile\P61023-21441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rot="10800000" flipV="1">
            <a:off x="4460875" y="1612900"/>
            <a:ext cx="3599815" cy="4862195"/>
          </a:xfrm>
          <a:prstGeom prst="rect">
            <a:avLst/>
          </a:prstGeom>
          <a:noFill/>
          <a:ln>
            <a:noFill/>
          </a:ln>
        </p:spPr>
      </p:pic>
    </p:spTree>
    <p:extLst>
      <p:ext uri="{BB962C8B-B14F-4D97-AF65-F5344CB8AC3E}">
        <p14:creationId xmlns:p14="http://schemas.microsoft.com/office/powerpoint/2010/main" val="29393206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黑体" panose="02010609060101010101" charset="-122"/>
                <a:ea typeface="黑体" panose="02010609060101010101" charset="-122"/>
              </a:rPr>
              <a:t>扬声器测试</a:t>
            </a:r>
          </a:p>
        </p:txBody>
      </p:sp>
      <p:pic>
        <p:nvPicPr>
          <p:cNvPr id="17" name="图片 17"/>
          <p:cNvPicPr>
            <a:picLocks noGrp="1" noChangeAspect="1"/>
          </p:cNvPicPr>
          <p:nvPr>
            <p:ph idx="1"/>
          </p:nvPr>
        </p:nvPicPr>
        <p:blipFill>
          <a:blip r:embed="rId3"/>
          <a:stretch>
            <a:fillRect/>
          </a:stretch>
        </p:blipFill>
        <p:spPr>
          <a:xfrm>
            <a:off x="822325" y="2360840"/>
            <a:ext cx="7543800" cy="2993571"/>
          </a:xfrm>
          <a:prstGeom prst="rect">
            <a:avLst/>
          </a:prstGeom>
        </p:spPr>
      </p:pic>
      <p:sp>
        <p:nvSpPr>
          <p:cNvPr id="3" name="文本框 2"/>
          <p:cNvSpPr txBox="1"/>
          <p:nvPr/>
        </p:nvSpPr>
        <p:spPr>
          <a:xfrm>
            <a:off x="6741160" y="5723890"/>
            <a:ext cx="2980690" cy="645160"/>
          </a:xfrm>
          <a:prstGeom prst="rect">
            <a:avLst/>
          </a:prstGeom>
          <a:noFill/>
        </p:spPr>
        <p:txBody>
          <a:bodyPr wrap="square" rtlCol="0">
            <a:spAutoFit/>
          </a:bodyPr>
          <a:lstStyle/>
          <a:p>
            <a:r>
              <a:rPr lang="en-US" altLang="zh-CN" sz="3600" dirty="0"/>
              <a:t>σ≈1.5dB</a:t>
            </a:r>
          </a:p>
        </p:txBody>
      </p:sp>
    </p:spTree>
    <p:extLst>
      <p:ext uri="{BB962C8B-B14F-4D97-AF65-F5344CB8AC3E}">
        <p14:creationId xmlns:p14="http://schemas.microsoft.com/office/powerpoint/2010/main" val="2352436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黑体" panose="02010609060101010101" charset="-122"/>
                <a:ea typeface="黑体" panose="02010609060101010101" charset="-122"/>
              </a:rPr>
              <a:t>扬声器测试</a:t>
            </a:r>
          </a:p>
        </p:txBody>
      </p:sp>
      <p:pic>
        <p:nvPicPr>
          <p:cNvPr id="4" name="内容占位符 3" descr="QQ图片20161113170221"/>
          <p:cNvPicPr>
            <a:picLocks noGrp="1" noChangeAspect="1"/>
          </p:cNvPicPr>
          <p:nvPr>
            <p:ph idx="1"/>
          </p:nvPr>
        </p:nvPicPr>
        <p:blipFill>
          <a:blip r:embed="rId3"/>
          <a:stretch>
            <a:fillRect/>
          </a:stretch>
        </p:blipFill>
        <p:spPr>
          <a:xfrm>
            <a:off x="871464" y="1846263"/>
            <a:ext cx="7445522" cy="4022725"/>
          </a:xfrm>
          <a:prstGeom prst="rect">
            <a:avLst/>
          </a:prstGeom>
        </p:spPr>
      </p:pic>
      <p:sp>
        <p:nvSpPr>
          <p:cNvPr id="5" name="文本框 4"/>
          <p:cNvSpPr txBox="1"/>
          <p:nvPr/>
        </p:nvSpPr>
        <p:spPr>
          <a:xfrm>
            <a:off x="6776085" y="5741035"/>
            <a:ext cx="2367915" cy="645160"/>
          </a:xfrm>
          <a:prstGeom prst="rect">
            <a:avLst/>
          </a:prstGeom>
          <a:noFill/>
        </p:spPr>
        <p:txBody>
          <a:bodyPr wrap="square" rtlCol="0">
            <a:spAutoFit/>
          </a:bodyPr>
          <a:lstStyle/>
          <a:p>
            <a:r>
              <a:rPr lang="en-US" altLang="zh-CN" sz="3600" dirty="0"/>
              <a:t>σ≈0.7dB</a:t>
            </a:r>
          </a:p>
        </p:txBody>
      </p:sp>
    </p:spTree>
    <p:extLst>
      <p:ext uri="{BB962C8B-B14F-4D97-AF65-F5344CB8AC3E}">
        <p14:creationId xmlns:p14="http://schemas.microsoft.com/office/powerpoint/2010/main" val="16451505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分工</a:t>
            </a:r>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88176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支架的选择</a:t>
            </a:r>
          </a:p>
        </p:txBody>
      </p:sp>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有足够的支持力</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便于加工</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988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anose="02010609060101010101" pitchFamily="49" charset="-122"/>
                <a:ea typeface="黑体" panose="02010609060101010101" pitchFamily="49" charset="-122"/>
              </a:rPr>
              <a:t>前端声音采集处理</a:t>
            </a:r>
            <a:endParaRPr lang="en-US" altLang="zh-CN" dirty="0">
              <a:latin typeface="黑体" panose="02010609060101010101" pitchFamily="49" charset="-122"/>
              <a:ea typeface="黑体" panose="02010609060101010101" pitchFamily="49" charset="-122"/>
            </a:endParaRPr>
          </a:p>
        </p:txBody>
      </p:sp>
      <p:pic>
        <p:nvPicPr>
          <p:cNvPr id="5" name="图片 4"/>
          <p:cNvPicPr/>
          <p:nvPr/>
        </p:nvPicPr>
        <p:blipFill>
          <a:blip r:embed="rId2"/>
          <a:stretch>
            <a:fillRect/>
          </a:stretch>
        </p:blipFill>
        <p:spPr>
          <a:xfrm>
            <a:off x="3345747" y="2037556"/>
            <a:ext cx="5274310" cy="3927475"/>
          </a:xfrm>
          <a:prstGeom prst="rect">
            <a:avLst/>
          </a:prstGeom>
        </p:spPr>
      </p:pic>
      <p:sp>
        <p:nvSpPr>
          <p:cNvPr id="4" name="文本框 3"/>
          <p:cNvSpPr txBox="1"/>
          <p:nvPr/>
        </p:nvSpPr>
        <p:spPr>
          <a:xfrm>
            <a:off x="962025" y="2037556"/>
            <a:ext cx="2238375" cy="2677656"/>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    由耳机放出来的声音的电压过低，用</a:t>
            </a:r>
            <a:r>
              <a:rPr lang="en-US" altLang="zh-CN" sz="2800" dirty="0">
                <a:latin typeface="黑体" panose="02010609060101010101" pitchFamily="49" charset="-122"/>
                <a:ea typeface="黑体" panose="02010609060101010101" pitchFamily="49" charset="-122"/>
              </a:rPr>
              <a:t>ADC</a:t>
            </a:r>
            <a:r>
              <a:rPr lang="zh-CN" altLang="en-US" sz="2800" dirty="0">
                <a:latin typeface="黑体" panose="02010609060101010101" pitchFamily="49" charset="-122"/>
                <a:ea typeface="黑体" panose="02010609060101010101" pitchFamily="49" charset="-122"/>
              </a:rPr>
              <a:t>采集，需要放大其电压。</a:t>
            </a:r>
          </a:p>
        </p:txBody>
      </p:sp>
    </p:spTree>
    <p:extLst>
      <p:ext uri="{BB962C8B-B14F-4D97-AF65-F5344CB8AC3E}">
        <p14:creationId xmlns:p14="http://schemas.microsoft.com/office/powerpoint/2010/main" val="4047622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实物</a:t>
            </a:r>
          </a:p>
        </p:txBody>
      </p:sp>
      <p:pic>
        <p:nvPicPr>
          <p:cNvPr id="4" name="内容占位符 4"/>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val="0"/>
              </a:ext>
            </a:extLst>
          </a:blip>
          <a:stretch>
            <a:fillRect/>
          </a:stretch>
        </p:blipFill>
        <p:spPr>
          <a:xfrm>
            <a:off x="1878461" y="1846263"/>
            <a:ext cx="5431527" cy="4022725"/>
          </a:xfrm>
        </p:spPr>
      </p:pic>
    </p:spTree>
    <p:extLst>
      <p:ext uri="{BB962C8B-B14F-4D97-AF65-F5344CB8AC3E}">
        <p14:creationId xmlns:p14="http://schemas.microsoft.com/office/powerpoint/2010/main" val="1026427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实物</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8461" y="1846263"/>
            <a:ext cx="5431527" cy="4022725"/>
          </a:xfrm>
        </p:spPr>
      </p:pic>
    </p:spTree>
    <p:extLst>
      <p:ext uri="{BB962C8B-B14F-4D97-AF65-F5344CB8AC3E}">
        <p14:creationId xmlns:p14="http://schemas.microsoft.com/office/powerpoint/2010/main" val="3591754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42" y="1555180"/>
            <a:ext cx="8700116" cy="4893815"/>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853420" y="1476746"/>
            <a:ext cx="6223248" cy="3500577"/>
          </a:xfrm>
          <a:prstGeom prst="rect">
            <a:avLst/>
          </a:prstGeom>
        </p:spPr>
      </p:pic>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测量场地</a:t>
            </a:r>
          </a:p>
        </p:txBody>
      </p:sp>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17657" y="1846263"/>
            <a:ext cx="7153136" cy="4022725"/>
          </a:xfrm>
        </p:spPr>
      </p:pic>
      <p:pic>
        <p:nvPicPr>
          <p:cNvPr id="4" name="内容占位符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06267" y="2686003"/>
            <a:ext cx="4816630" cy="2709354"/>
          </a:xfrm>
          <a:prstGeom prst="rect">
            <a:avLst/>
          </a:prstGeom>
        </p:spPr>
      </p:pic>
    </p:spTree>
    <p:extLst>
      <p:ext uri="{BB962C8B-B14F-4D97-AF65-F5344CB8AC3E}">
        <p14:creationId xmlns:p14="http://schemas.microsoft.com/office/powerpoint/2010/main" val="38049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测量结果</a:t>
            </a:r>
          </a:p>
        </p:txBody>
      </p:sp>
      <p:graphicFrame>
        <p:nvGraphicFramePr>
          <p:cNvPr id="11" name="内容占位符 10"/>
          <p:cNvGraphicFramePr>
            <a:graphicFrameLocks noGrp="1"/>
          </p:cNvGraphicFramePr>
          <p:nvPr>
            <p:ph idx="1"/>
            <p:extLst>
              <p:ext uri="{D42A27DB-BD31-4B8C-83A1-F6EECF244321}">
                <p14:modId xmlns:p14="http://schemas.microsoft.com/office/powerpoint/2010/main" val="4212742946"/>
              </p:ext>
            </p:extLst>
          </p:nvPr>
        </p:nvGraphicFramePr>
        <p:xfrm>
          <a:off x="822325" y="1846263"/>
          <a:ext cx="7543799" cy="1483360"/>
        </p:xfrm>
        <a:graphic>
          <a:graphicData uri="http://schemas.openxmlformats.org/drawingml/2006/table">
            <a:tbl>
              <a:tblPr firstRow="1" bandRow="1">
                <a:tableStyleId>{69CF1AB2-1976-4502-BF36-3FF5EA218861}</a:tableStyleId>
              </a:tblPr>
              <a:tblGrid>
                <a:gridCol w="1682946">
                  <a:extLst>
                    <a:ext uri="{9D8B030D-6E8A-4147-A177-3AD203B41FA5}">
                      <a16:colId xmlns:a16="http://schemas.microsoft.com/office/drawing/2014/main" val="1539027390"/>
                    </a:ext>
                  </a:extLst>
                </a:gridCol>
                <a:gridCol w="611401">
                  <a:extLst>
                    <a:ext uri="{9D8B030D-6E8A-4147-A177-3AD203B41FA5}">
                      <a16:colId xmlns:a16="http://schemas.microsoft.com/office/drawing/2014/main" val="428388624"/>
                    </a:ext>
                  </a:extLst>
                </a:gridCol>
                <a:gridCol w="517994">
                  <a:extLst>
                    <a:ext uri="{9D8B030D-6E8A-4147-A177-3AD203B41FA5}">
                      <a16:colId xmlns:a16="http://schemas.microsoft.com/office/drawing/2014/main" val="2053752463"/>
                    </a:ext>
                  </a:extLst>
                </a:gridCol>
                <a:gridCol w="704809">
                  <a:extLst>
                    <a:ext uri="{9D8B030D-6E8A-4147-A177-3AD203B41FA5}">
                      <a16:colId xmlns:a16="http://schemas.microsoft.com/office/drawing/2014/main" val="886918073"/>
                    </a:ext>
                  </a:extLst>
                </a:gridCol>
                <a:gridCol w="809907">
                  <a:extLst>
                    <a:ext uri="{9D8B030D-6E8A-4147-A177-3AD203B41FA5}">
                      <a16:colId xmlns:a16="http://schemas.microsoft.com/office/drawing/2014/main" val="3651627492"/>
                    </a:ext>
                  </a:extLst>
                </a:gridCol>
                <a:gridCol w="514796">
                  <a:extLst>
                    <a:ext uri="{9D8B030D-6E8A-4147-A177-3AD203B41FA5}">
                      <a16:colId xmlns:a16="http://schemas.microsoft.com/office/drawing/2014/main" val="2815028713"/>
                    </a:ext>
                  </a:extLst>
                </a:gridCol>
                <a:gridCol w="585926">
                  <a:extLst>
                    <a:ext uri="{9D8B030D-6E8A-4147-A177-3AD203B41FA5}">
                      <a16:colId xmlns:a16="http://schemas.microsoft.com/office/drawing/2014/main" val="3453060646"/>
                    </a:ext>
                  </a:extLst>
                </a:gridCol>
                <a:gridCol w="662350">
                  <a:extLst>
                    <a:ext uri="{9D8B030D-6E8A-4147-A177-3AD203B41FA5}">
                      <a16:colId xmlns:a16="http://schemas.microsoft.com/office/drawing/2014/main" val="1708466593"/>
                    </a:ext>
                  </a:extLst>
                </a:gridCol>
                <a:gridCol w="699290">
                  <a:extLst>
                    <a:ext uri="{9D8B030D-6E8A-4147-A177-3AD203B41FA5}">
                      <a16:colId xmlns:a16="http://schemas.microsoft.com/office/drawing/2014/main" val="1822081643"/>
                    </a:ext>
                  </a:extLst>
                </a:gridCol>
                <a:gridCol w="754380">
                  <a:extLst>
                    <a:ext uri="{9D8B030D-6E8A-4147-A177-3AD203B41FA5}">
                      <a16:colId xmlns:a16="http://schemas.microsoft.com/office/drawing/2014/main" val="3638973333"/>
                    </a:ext>
                  </a:extLst>
                </a:gridCol>
              </a:tblGrid>
              <a:tr h="370840">
                <a:tc>
                  <a:txBody>
                    <a:bodyPr/>
                    <a:lstStyle/>
                    <a:p>
                      <a:r>
                        <a:rPr lang="en-US" altLang="zh-CN" b="0" i="0" dirty="0">
                          <a:latin typeface="黑体" panose="02010609060101010101" pitchFamily="49" charset="-122"/>
                          <a:ea typeface="黑体" panose="02010609060101010101" pitchFamily="49" charset="-122"/>
                        </a:rPr>
                        <a:t>20m</a:t>
                      </a:r>
                      <a:r>
                        <a:rPr lang="zh-CN" altLang="en-US" b="0" i="0" dirty="0">
                          <a:latin typeface="黑体" panose="02010609060101010101" pitchFamily="49" charset="-122"/>
                          <a:ea typeface="黑体" panose="02010609060101010101" pitchFamily="49" charset="-122"/>
                        </a:rPr>
                        <a:t>角度</a:t>
                      </a:r>
                      <a:r>
                        <a:rPr lang="en-US" altLang="zh-CN" b="0" i="0" dirty="0">
                          <a:latin typeface="黑体" panose="02010609060101010101" pitchFamily="49" charset="-122"/>
                          <a:ea typeface="黑体" panose="02010609060101010101" pitchFamily="49" charset="-122"/>
                        </a:rPr>
                        <a:t>/°</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-20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20</a:t>
                      </a:r>
                      <a:endParaRPr lang="zh-CN" altLang="en-US" b="0" i="0" dirty="0">
                        <a:latin typeface="黑体" panose="02010609060101010101" pitchFamily="49" charset="-122"/>
                        <a:ea typeface="黑体" panose="02010609060101010101" pitchFamily="49" charset="-122"/>
                      </a:endParaRPr>
                    </a:p>
                  </a:txBody>
                  <a:tcPr marL="87465" marR="87465"/>
                </a:tc>
                <a:extLst>
                  <a:ext uri="{0D108BD9-81ED-4DB2-BD59-A6C34878D82A}">
                    <a16:rowId xmlns:a16="http://schemas.microsoft.com/office/drawing/2014/main" val="746450162"/>
                  </a:ext>
                </a:extLst>
              </a:tr>
              <a:tr h="370840">
                <a:tc>
                  <a:txBody>
                    <a:bodyPr/>
                    <a:lstStyle/>
                    <a:p>
                      <a:r>
                        <a:rPr lang="en-US" altLang="zh-CN" b="0" i="0" dirty="0">
                          <a:latin typeface="黑体" panose="02010609060101010101" pitchFamily="49" charset="-122"/>
                          <a:ea typeface="黑体" panose="02010609060101010101" pitchFamily="49" charset="-122"/>
                        </a:rPr>
                        <a:t>20m</a:t>
                      </a:r>
                      <a:r>
                        <a:rPr lang="zh-CN" altLang="en-US" b="0" i="0" dirty="0">
                          <a:latin typeface="黑体" panose="02010609060101010101" pitchFamily="49" charset="-122"/>
                          <a:ea typeface="黑体" panose="02010609060101010101" pitchFamily="49" charset="-122"/>
                        </a:rPr>
                        <a:t>分贝数</a:t>
                      </a:r>
                      <a:r>
                        <a:rPr lang="en-US" altLang="zh-CN" b="0" i="0" dirty="0">
                          <a:latin typeface="黑体" panose="02010609060101010101" pitchFamily="49" charset="-122"/>
                          <a:ea typeface="黑体" panose="02010609060101010101" pitchFamily="49" charset="-122"/>
                        </a:rPr>
                        <a:t>/dB</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54</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57</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67</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74</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61</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56</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58</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55</a:t>
                      </a:r>
                      <a:endParaRPr lang="zh-CN" altLang="en-US" b="0" i="0" dirty="0">
                        <a:latin typeface="黑体" panose="02010609060101010101" pitchFamily="49" charset="-122"/>
                        <a:ea typeface="黑体" panose="02010609060101010101" pitchFamily="49" charset="-122"/>
                      </a:endParaRPr>
                    </a:p>
                  </a:txBody>
                  <a:tcPr marL="87465" marR="87465"/>
                </a:tc>
                <a:extLst>
                  <a:ext uri="{0D108BD9-81ED-4DB2-BD59-A6C34878D82A}">
                    <a16:rowId xmlns:a16="http://schemas.microsoft.com/office/drawing/2014/main" val="2280795083"/>
                  </a:ext>
                </a:extLst>
              </a:tr>
              <a:tr h="370840">
                <a:tc>
                  <a:txBody>
                    <a:bodyPr/>
                    <a:lstStyle/>
                    <a:p>
                      <a:r>
                        <a:rPr lang="en-US" altLang="zh-CN" b="0" i="0" dirty="0">
                          <a:latin typeface="黑体" panose="02010609060101010101" pitchFamily="49" charset="-122"/>
                          <a:ea typeface="黑体" panose="02010609060101010101" pitchFamily="49" charset="-122"/>
                        </a:rPr>
                        <a:t>50m</a:t>
                      </a:r>
                      <a:r>
                        <a:rPr lang="zh-CN" altLang="en-US" b="0" i="0" dirty="0">
                          <a:latin typeface="黑体" panose="02010609060101010101" pitchFamily="49" charset="-122"/>
                          <a:ea typeface="黑体" panose="02010609060101010101" pitchFamily="49" charset="-122"/>
                        </a:rPr>
                        <a:t>角度</a:t>
                      </a:r>
                      <a:r>
                        <a:rPr lang="en-US" altLang="zh-CN" b="0" i="0" dirty="0">
                          <a:latin typeface="黑体" panose="02010609060101010101" pitchFamily="49" charset="-122"/>
                          <a:ea typeface="黑体" panose="02010609060101010101" pitchFamily="49" charset="-122"/>
                        </a:rPr>
                        <a:t>/°</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latin typeface="黑体" panose="02010609060101010101" pitchFamily="49" charset="-122"/>
                          <a:ea typeface="黑体" panose="02010609060101010101" pitchFamily="49" charset="-122"/>
                        </a:rPr>
                        <a:t>10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extLst>
                  <a:ext uri="{0D108BD9-81ED-4DB2-BD59-A6C34878D82A}">
                    <a16:rowId xmlns:a16="http://schemas.microsoft.com/office/drawing/2014/main" val="2642859193"/>
                  </a:ext>
                </a:extLst>
              </a:tr>
              <a:tr h="370840">
                <a:tc>
                  <a:txBody>
                    <a:bodyPr/>
                    <a:lstStyle/>
                    <a:p>
                      <a:r>
                        <a:rPr lang="en-US" altLang="zh-CN" b="0" i="0" dirty="0">
                          <a:latin typeface="黑体" panose="02010609060101010101" pitchFamily="49" charset="-122"/>
                          <a:ea typeface="黑体" panose="02010609060101010101" pitchFamily="49" charset="-122"/>
                        </a:rPr>
                        <a:t>50m</a:t>
                      </a:r>
                      <a:r>
                        <a:rPr lang="zh-CN" altLang="en-US" b="0" i="0" dirty="0">
                          <a:latin typeface="黑体" panose="02010609060101010101" pitchFamily="49" charset="-122"/>
                          <a:ea typeface="黑体" panose="02010609060101010101" pitchFamily="49" charset="-122"/>
                        </a:rPr>
                        <a:t>分贝数</a:t>
                      </a:r>
                      <a:r>
                        <a:rPr lang="en-US" altLang="zh-CN" b="0" i="0" dirty="0">
                          <a:latin typeface="黑体" panose="02010609060101010101" pitchFamily="49" charset="-122"/>
                          <a:ea typeface="黑体" panose="02010609060101010101" pitchFamily="49" charset="-122"/>
                        </a:rPr>
                        <a:t>/dB</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53</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55</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66</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54</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r>
                        <a:rPr lang="en-US" altLang="zh-CN" b="0" i="0" dirty="0">
                          <a:latin typeface="黑体" panose="02010609060101010101" pitchFamily="49" charset="-122"/>
                          <a:ea typeface="黑体" panose="02010609060101010101" pitchFamily="49" charset="-122"/>
                        </a:rPr>
                        <a:t>50</a:t>
                      </a:r>
                      <a:endParaRPr lang="zh-CN" altLang="en-US" b="0" i="0" dirty="0">
                        <a:latin typeface="黑体" panose="02010609060101010101" pitchFamily="49" charset="-122"/>
                        <a:ea typeface="黑体" panose="02010609060101010101" pitchFamily="49" charset="-122"/>
                      </a:endParaRPr>
                    </a:p>
                  </a:txBody>
                  <a:tcPr marL="87465" marR="87465"/>
                </a:tc>
                <a:tc>
                  <a:txBody>
                    <a:bodyPr/>
                    <a:lstStyle/>
                    <a:p>
                      <a:endParaRPr lang="zh-CN" altLang="en-US" b="0" i="0">
                        <a:latin typeface="黑体" panose="02010609060101010101" pitchFamily="49" charset="-122"/>
                        <a:ea typeface="黑体" panose="02010609060101010101" pitchFamily="49" charset="-122"/>
                      </a:endParaRPr>
                    </a:p>
                  </a:txBody>
                  <a:tcPr marL="87465" marR="87465"/>
                </a:tc>
                <a:tc>
                  <a:txBody>
                    <a:bodyPr/>
                    <a:lstStyle/>
                    <a:p>
                      <a:endParaRPr lang="zh-CN" altLang="en-US" b="0" i="0" dirty="0">
                        <a:latin typeface="黑体" panose="02010609060101010101" pitchFamily="49" charset="-122"/>
                        <a:ea typeface="黑体" panose="02010609060101010101" pitchFamily="49" charset="-122"/>
                      </a:endParaRPr>
                    </a:p>
                  </a:txBody>
                  <a:tcPr marL="87465" marR="87465"/>
                </a:tc>
                <a:extLst>
                  <a:ext uri="{0D108BD9-81ED-4DB2-BD59-A6C34878D82A}">
                    <a16:rowId xmlns:a16="http://schemas.microsoft.com/office/drawing/2014/main" val="2378152483"/>
                  </a:ext>
                </a:extLst>
              </a:tr>
            </a:tbl>
          </a:graphicData>
        </a:graphic>
      </p:graphicFrame>
    </p:spTree>
    <p:extLst>
      <p:ext uri="{BB962C8B-B14F-4D97-AF65-F5344CB8AC3E}">
        <p14:creationId xmlns:p14="http://schemas.microsoft.com/office/powerpoint/2010/main" val="1256264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效果分析</a:t>
            </a:r>
          </a:p>
        </p:txBody>
      </p:sp>
      <p:sp>
        <p:nvSpPr>
          <p:cNvPr id="3" name="内容占位符 2"/>
          <p:cNvSpPr>
            <a:spLocks noGrp="1"/>
          </p:cNvSpPr>
          <p:nvPr>
            <p:ph idx="1"/>
          </p:nvPr>
        </p:nvSpPr>
        <p:spPr/>
        <p:txBody>
          <a:bodyPr>
            <a:normAutofit/>
          </a:bodyPr>
          <a:lstStyle/>
          <a:p>
            <a:r>
              <a:rPr lang="zh-CN" altLang="en-US" sz="2800" dirty="0">
                <a:latin typeface="黑体" panose="02010609060101010101" pitchFamily="49" charset="-122"/>
                <a:ea typeface="黑体" panose="02010609060101010101" pitchFamily="49" charset="-122"/>
              </a:rPr>
              <a:t>主旁瓣比最高可达</a:t>
            </a:r>
            <a:r>
              <a:rPr lang="en-US" altLang="zh-CN" sz="2800" dirty="0">
                <a:latin typeface="黑体" panose="02010609060101010101" pitchFamily="49" charset="-122"/>
                <a:ea typeface="黑体" panose="02010609060101010101" pitchFamily="49" charset="-122"/>
              </a:rPr>
              <a:t>19dB</a:t>
            </a:r>
          </a:p>
          <a:p>
            <a:r>
              <a:rPr lang="zh-CN" altLang="en-US" sz="2800" dirty="0">
                <a:latin typeface="黑体" panose="02010609060101010101" pitchFamily="49" charset="-122"/>
                <a:ea typeface="黑体" panose="02010609060101010101" pitchFamily="49" charset="-122"/>
              </a:rPr>
              <a:t>效果极佳</a:t>
            </a:r>
          </a:p>
        </p:txBody>
      </p:sp>
    </p:spTree>
    <p:extLst>
      <p:ext uri="{BB962C8B-B14F-4D97-AF65-F5344CB8AC3E}">
        <p14:creationId xmlns:p14="http://schemas.microsoft.com/office/powerpoint/2010/main" val="111660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总结</a:t>
            </a:r>
          </a:p>
        </p:txBody>
      </p:sp>
      <p:sp>
        <p:nvSpPr>
          <p:cNvPr id="3" name="内容占位符 2"/>
          <p:cNvSpPr>
            <a:spLocks noGrp="1"/>
          </p:cNvSpPr>
          <p:nvPr>
            <p:ph idx="1"/>
          </p:nvPr>
        </p:nvSpPr>
        <p:spPr/>
        <p:txBody>
          <a:bodyPr>
            <a:normAutofit/>
          </a:bodyPr>
          <a:lstStyle/>
          <a:p>
            <a:pPr marL="0" indent="0">
              <a:buNone/>
            </a:pPr>
            <a:r>
              <a:rPr lang="zh-CN" altLang="en-US" sz="2800" dirty="0">
                <a:latin typeface="黑体" panose="02010609060101010101" pitchFamily="49" charset="-122"/>
                <a:ea typeface="黑体" panose="02010609060101010101" pitchFamily="49" charset="-122"/>
              </a:rPr>
              <a:t>    测试结果与预期相符，证明了我们之前理论推导的正确性，我们认为我们很好的完成了这次国创的研究任务。</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3406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总结</a:t>
            </a:r>
          </a:p>
        </p:txBody>
      </p:sp>
      <p:sp>
        <p:nvSpPr>
          <p:cNvPr id="3" name="内容占位符 2"/>
          <p:cNvSpPr>
            <a:spLocks noGrp="1"/>
          </p:cNvSpPr>
          <p:nvPr>
            <p:ph idx="1"/>
          </p:nvPr>
        </p:nvSpPr>
        <p:spPr/>
        <p:txBody>
          <a:bodyPr/>
          <a:lstStyle/>
          <a:p>
            <a:r>
              <a:rPr lang="en-US" altLang="zh-CN"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本方案兼顾了功率与聚焦性，可以在商品展会、招聘会等场合使用。与单个扬声器相比，本设计无需改变位置和朝向即可达到发射声音的波束方向改变。其稳定的幅值加权系数保证了在加权系数偏差</a:t>
            </a:r>
            <a:r>
              <a:rPr lang="en-US" altLang="zh-CN" sz="2800" dirty="0">
                <a:latin typeface="黑体" panose="02010609060101010101" pitchFamily="49" charset="-122"/>
                <a:ea typeface="黑体" panose="02010609060101010101" pitchFamily="49" charset="-122"/>
              </a:rPr>
              <a:t>10%</a:t>
            </a:r>
            <a:r>
              <a:rPr lang="zh-CN" altLang="zh-CN" sz="2800" dirty="0">
                <a:latin typeface="黑体" panose="02010609060101010101" pitchFamily="49" charset="-122"/>
                <a:ea typeface="黑体" panose="02010609060101010101" pitchFamily="49" charset="-122"/>
              </a:rPr>
              <a:t>以内的情况下，主旁瓣比不会因为这种偏差而急剧恶化，保证了在工业批量生产中产品质量的稳定性</a:t>
            </a:r>
            <a:r>
              <a:rPr lang="zh-CN" altLang="en-US" sz="2800" dirty="0">
                <a:latin typeface="黑体" panose="02010609060101010101" pitchFamily="49" charset="-122"/>
                <a:ea typeface="黑体" panose="02010609060101010101" pitchFamily="49" charset="-122"/>
              </a:rPr>
              <a:t>。</a:t>
            </a:r>
            <a:endParaRPr lang="zh-CN"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06605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总结</a:t>
            </a:r>
          </a:p>
        </p:txBody>
      </p:sp>
      <p:sp>
        <p:nvSpPr>
          <p:cNvPr id="3" name="内容占位符 2"/>
          <p:cNvSpPr>
            <a:spLocks noGrp="1"/>
          </p:cNvSpPr>
          <p:nvPr>
            <p:ph idx="1"/>
          </p:nvPr>
        </p:nvSpPr>
        <p:spPr/>
        <p:txBody>
          <a:bodyPr>
            <a:normAutofit/>
          </a:bodyPr>
          <a:lstStyle/>
          <a:p>
            <a:pPr lvl="1"/>
            <a:r>
              <a:rPr lang="zh-CN" altLang="zh-CN" sz="3000" dirty="0">
                <a:latin typeface="黑体" panose="02010609060101010101" pitchFamily="49" charset="-122"/>
                <a:ea typeface="黑体" panose="02010609060101010101" pitchFamily="49" charset="-122"/>
              </a:rPr>
              <a:t>阵子间距</a:t>
            </a:r>
          </a:p>
          <a:p>
            <a:pPr lvl="1"/>
            <a:r>
              <a:rPr lang="en-US" altLang="zh-CN" sz="3000" dirty="0">
                <a:latin typeface="黑体" panose="02010609060101010101" pitchFamily="49" charset="-122"/>
                <a:ea typeface="黑体" panose="02010609060101010101" pitchFamily="49" charset="-122"/>
              </a:rPr>
              <a:t>49</a:t>
            </a:r>
            <a:r>
              <a:rPr lang="zh-CN" altLang="zh-CN" sz="3000" dirty="0">
                <a:latin typeface="黑体" panose="02010609060101010101" pitchFamily="49" charset="-122"/>
                <a:ea typeface="黑体" panose="02010609060101010101" pitchFamily="49" charset="-122"/>
              </a:rPr>
              <a:t>路音频信号处理系统</a:t>
            </a:r>
            <a:r>
              <a:rPr lang="en-US" altLang="zh-CN" sz="3000" dirty="0">
                <a:latin typeface="黑体" panose="02010609060101010101" pitchFamily="49" charset="-122"/>
                <a:ea typeface="黑体" panose="02010609060101010101" pitchFamily="49" charset="-122"/>
              </a:rPr>
              <a:t>PWM</a:t>
            </a:r>
            <a:r>
              <a:rPr lang="zh-CN" altLang="zh-CN" sz="3000" dirty="0">
                <a:latin typeface="黑体" panose="02010609060101010101" pitchFamily="49" charset="-122"/>
                <a:ea typeface="黑体" panose="02010609060101010101" pitchFamily="49" charset="-122"/>
              </a:rPr>
              <a:t>输出</a:t>
            </a:r>
          </a:p>
          <a:p>
            <a:pPr lvl="1"/>
            <a:r>
              <a:rPr lang="zh-CN" altLang="zh-CN" sz="3000" dirty="0">
                <a:latin typeface="黑体" panose="02010609060101010101" pitchFamily="49" charset="-122"/>
                <a:ea typeface="黑体" panose="02010609060101010101" pitchFamily="49" charset="-122"/>
              </a:rPr>
              <a:t>阵子数目</a:t>
            </a:r>
            <a:endParaRPr lang="en-US" altLang="zh-CN" sz="3000" dirty="0">
              <a:latin typeface="黑体" panose="02010609060101010101" pitchFamily="49" charset="-122"/>
              <a:ea typeface="黑体" panose="02010609060101010101" pitchFamily="49" charset="-122"/>
            </a:endParaRPr>
          </a:p>
          <a:p>
            <a:pPr lvl="1"/>
            <a:r>
              <a:rPr lang="en-US" altLang="zh-CN" sz="3000" dirty="0">
                <a:latin typeface="黑体" panose="02010609060101010101" pitchFamily="49" charset="-122"/>
                <a:ea typeface="黑体" panose="02010609060101010101" pitchFamily="49" charset="-122"/>
              </a:rPr>
              <a:t>FPGA</a:t>
            </a:r>
            <a:r>
              <a:rPr lang="zh-CN" altLang="en-US" sz="3000" dirty="0">
                <a:latin typeface="黑体" panose="02010609060101010101" pitchFamily="49" charset="-122"/>
                <a:ea typeface="黑体" panose="02010609060101010101" pitchFamily="49" charset="-122"/>
              </a:rPr>
              <a:t>相移算法</a:t>
            </a:r>
            <a:endParaRPr lang="en-US" altLang="zh-CN" sz="3000" dirty="0">
              <a:latin typeface="黑体" panose="02010609060101010101" pitchFamily="49" charset="-122"/>
              <a:ea typeface="黑体" panose="02010609060101010101" pitchFamily="49" charset="-122"/>
            </a:endParaRPr>
          </a:p>
          <a:p>
            <a:pPr lvl="1"/>
            <a:r>
              <a:rPr lang="zh-CN" altLang="en-US" sz="3000" dirty="0">
                <a:latin typeface="黑体" panose="02010609060101010101" pitchFamily="49" charset="-122"/>
                <a:ea typeface="黑体" panose="02010609060101010101" pitchFamily="49" charset="-122"/>
              </a:rPr>
              <a:t>遗传算法</a:t>
            </a:r>
            <a:endParaRPr lang="en-US" altLang="zh-CN" sz="3000" dirty="0">
              <a:latin typeface="黑体" panose="02010609060101010101" pitchFamily="49" charset="-122"/>
              <a:ea typeface="黑体" panose="02010609060101010101" pitchFamily="49" charset="-122"/>
            </a:endParaRPr>
          </a:p>
          <a:p>
            <a:pPr lvl="1"/>
            <a:r>
              <a:rPr lang="zh-CN" altLang="en-US" sz="3000" dirty="0">
                <a:latin typeface="黑体" panose="02010609060101010101" pitchFamily="49" charset="-122"/>
                <a:ea typeface="黑体" panose="02010609060101010101" pitchFamily="49" charset="-122"/>
              </a:rPr>
              <a:t>多波束分配算法</a:t>
            </a:r>
            <a:endParaRPr lang="en-US" altLang="zh-CN" sz="3000" dirty="0">
              <a:latin typeface="黑体" panose="02010609060101010101" pitchFamily="49" charset="-122"/>
              <a:ea typeface="黑体" panose="02010609060101010101" pitchFamily="49" charset="-122"/>
            </a:endParaRPr>
          </a:p>
          <a:p>
            <a:pPr lvl="1"/>
            <a:r>
              <a:rPr lang="zh-CN" altLang="en-US" sz="3000" dirty="0">
                <a:latin typeface="黑体" panose="02010609060101010101" pitchFamily="49" charset="-122"/>
                <a:ea typeface="黑体" panose="02010609060101010101" pitchFamily="49" charset="-122"/>
              </a:rPr>
              <a:t>质量控制方法</a:t>
            </a:r>
            <a:endParaRPr lang="zh-CN" altLang="zh-CN" sz="3000" dirty="0">
              <a:latin typeface="黑体" panose="02010609060101010101" pitchFamily="49" charset="-122"/>
              <a:ea typeface="黑体" panose="02010609060101010101" pitchFamily="49" charset="-122"/>
            </a:endParaRPr>
          </a:p>
          <a:p>
            <a:pPr lvl="1"/>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21367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rPr>
              <a:t>目录</a:t>
            </a:r>
          </a:p>
        </p:txBody>
      </p:sp>
      <p:sp>
        <p:nvSpPr>
          <p:cNvPr id="3" name="内容占位符 2"/>
          <p:cNvSpPr>
            <a:spLocks noGrp="1"/>
          </p:cNvSpPr>
          <p:nvPr>
            <p:ph idx="1"/>
          </p:nvPr>
        </p:nvSpPr>
        <p:spPr/>
        <p:txBody>
          <a:bodyPr>
            <a:normAutofit/>
          </a:bodyPr>
          <a:lstStyle/>
          <a:p>
            <a:r>
              <a:rPr lang="zh-CN" altLang="en-US" sz="2800" dirty="0">
                <a:latin typeface="黑体" panose="02010609060101010101" charset="-122"/>
                <a:ea typeface="黑体" panose="02010609060101010101" charset="-122"/>
              </a:rPr>
              <a:t>背景介绍</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原理介绍</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实现方案</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理论推演</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实物制作</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测量结果</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总结</a:t>
            </a:r>
          </a:p>
          <a:p>
            <a:endParaRPr lang="zh-CN" altLang="en-US" dirty="0">
              <a:latin typeface="黑体" panose="02010609060101010101" charset="-122"/>
              <a:ea typeface="黑体" panose="02010609060101010101"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95973" y="936308"/>
            <a:ext cx="7886700" cy="2852737"/>
          </a:xfrm>
        </p:spPr>
        <p:txBody>
          <a:bodyPr/>
          <a:lstStyle/>
          <a:p>
            <a:pPr algn="ctr"/>
            <a:r>
              <a:rPr lang="zh-CN" altLang="en-US">
                <a:latin typeface="黑体" panose="02010609060101010101" charset="-122"/>
                <a:ea typeface="黑体" panose="02010609060101010101" charset="-122"/>
              </a:rPr>
              <a:t>谢谢！</a:t>
            </a:r>
          </a:p>
        </p:txBody>
      </p:sp>
    </p:spTree>
    <p:extLst>
      <p:ext uri="{BB962C8B-B14F-4D97-AF65-F5344CB8AC3E}">
        <p14:creationId xmlns:p14="http://schemas.microsoft.com/office/powerpoint/2010/main" val="426997359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en-US" altLang="zh-CN" dirty="0">
                <a:latin typeface="黑体" panose="02010609060101010101" charset="-122"/>
                <a:ea typeface="黑体" panose="02010609060101010101" charset="-122"/>
              </a:rPr>
              <a:t>FPGA</a:t>
            </a:r>
            <a:r>
              <a:rPr lang="zh-CN" altLang="en-US" dirty="0">
                <a:latin typeface="黑体" panose="02010609060101010101" charset="-122"/>
                <a:ea typeface="黑体" panose="02010609060101010101" charset="-122"/>
              </a:rPr>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825625"/>
                <a:ext cx="4564787" cy="4351338"/>
              </a:xfrm>
            </p:spPr>
            <p:txBody>
              <a:bodyPr>
                <a:normAutofit/>
              </a:bodyPr>
              <a:lstStyle/>
              <a:p>
                <a14:m>
                  <m:oMath xmlns:m="http://schemas.openxmlformats.org/officeDocument/2006/math">
                    <m:r>
                      <m:rPr>
                        <m:sty m:val="p"/>
                      </m:rPr>
                      <a:rPr lang="en-US" altLang="zh-CN" sz="2800" i="1">
                        <a:latin typeface="Cambria Math" panose="02040503050406030204" pitchFamily="18" charset="0"/>
                      </a:rPr>
                      <m:t>p</m:t>
                    </m:r>
                    <m:r>
                      <a:rPr lang="en-US" altLang="zh-CN" sz="2800" i="1" smtClean="0">
                        <a:latin typeface="Cambria Math" panose="02040503050406030204" pitchFamily="18" charset="0"/>
                      </a:rPr>
                      <m:t>=</m:t>
                    </m:r>
                    <m:f>
                      <m:fPr>
                        <m:ctrlPr>
                          <a:rPr lang="zh-CN" altLang="zh-CN" sz="2800" i="1" smtClean="0">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𝑙</m:t>
                            </m:r>
                          </m:e>
                          <m:sub>
                            <m:r>
                              <a:rPr lang="en-US" altLang="zh-CN" sz="2800" i="1">
                                <a:latin typeface="Cambria Math" panose="02040503050406030204" pitchFamily="18" charset="0"/>
                              </a:rPr>
                              <m:t>1</m:t>
                            </m:r>
                          </m:sub>
                        </m:sSub>
                      </m:num>
                      <m:den>
                        <m:r>
                          <a:rPr lang="en-US" altLang="zh-CN" sz="2800" i="1">
                            <a:latin typeface="Cambria Math" panose="02040503050406030204" pitchFamily="18" charset="0"/>
                          </a:rPr>
                          <m:t>𝜆</m:t>
                        </m:r>
                      </m:den>
                    </m:f>
                  </m:oMath>
                </a14:m>
                <a:endParaRPr lang="en-US" altLang="zh-CN" sz="2800" i="1" dirty="0">
                  <a:latin typeface="Cambria Math" panose="02040503050406030204" pitchFamily="18" charset="0"/>
                </a:endParaRPr>
              </a:p>
              <a:p>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𝑙</m:t>
                        </m:r>
                      </m:e>
                      <m:sub>
                        <m:r>
                          <a:rPr lang="en-US" altLang="zh-CN" sz="2800" i="1">
                            <a:latin typeface="Cambria Math" panose="02040503050406030204" pitchFamily="18" charset="0"/>
                          </a:rPr>
                          <m:t>1</m:t>
                        </m:r>
                      </m:sub>
                    </m:sSub>
                  </m:oMath>
                </a14:m>
                <a:r>
                  <a:rPr lang="en-US" altLang="zh-CN" sz="28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1</m:t>
                        </m:r>
                      </m:sub>
                    </m:sSub>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r>
                          <a:rPr lang="en-US" altLang="zh-CN" sz="2800" i="1">
                            <a:latin typeface="Cambria Math" panose="02040503050406030204" pitchFamily="18" charset="0"/>
                          </a:rPr>
                          <m:t>𝜃</m:t>
                        </m:r>
                      </m:e>
                    </m:func>
                  </m:oMath>
                </a14:m>
                <a:endParaRPr lang="en-US" altLang="zh-CN" sz="2800" i="1" dirty="0">
                  <a:latin typeface="Cambria Math" panose="02040503050406030204" pitchFamily="18" charset="0"/>
                </a:endParaRPr>
              </a:p>
              <a:p>
                <a14:m>
                  <m:oMath xmlns:m="http://schemas.openxmlformats.org/officeDocument/2006/math">
                    <m:r>
                      <m:rPr>
                        <m:sty m:val="p"/>
                      </m:rPr>
                      <a:rPr lang="en-US" altLang="zh-CN" sz="2800" i="1">
                        <a:latin typeface="Cambria Math" panose="02040503050406030204" pitchFamily="18" charset="0"/>
                      </a:rPr>
                      <m:t>p</m:t>
                    </m:r>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1</m:t>
                            </m:r>
                          </m:sub>
                        </m:sSub>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r>
                              <a:rPr lang="en-US" altLang="zh-CN" sz="2800" i="1">
                                <a:latin typeface="Cambria Math" panose="02040503050406030204" pitchFamily="18" charset="0"/>
                              </a:rPr>
                              <m:t>𝜃</m:t>
                            </m:r>
                          </m:e>
                        </m:func>
                      </m:num>
                      <m:den>
                        <m:r>
                          <a:rPr lang="en-US" altLang="zh-CN" sz="2800" i="1">
                            <a:latin typeface="Cambria Math" panose="02040503050406030204" pitchFamily="18" charset="0"/>
                          </a:rPr>
                          <m:t>𝜆</m:t>
                        </m:r>
                      </m:den>
                    </m:f>
                  </m:oMath>
                </a14:m>
                <a:endParaRPr lang="zh-CN" altLang="zh-CN" sz="2800" dirty="0">
                  <a:latin typeface="黑体" panose="02010609060101010101" pitchFamily="49" charset="-122"/>
                  <a:ea typeface="黑体" panose="02010609060101010101" pitchFamily="49"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825625"/>
                <a:ext cx="4564787" cy="4351338"/>
              </a:xfrm>
              <a:blipFill>
                <a:blip r:embed="rId2"/>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4594860" y="1825625"/>
            <a:ext cx="2705727" cy="4058590"/>
          </a:xfrm>
          <a:prstGeom prst="rect">
            <a:avLst/>
          </a:prstGeom>
        </p:spPr>
      </p:pic>
    </p:spTree>
    <p:extLst>
      <p:ext uri="{BB962C8B-B14F-4D97-AF65-F5344CB8AC3E}">
        <p14:creationId xmlns:p14="http://schemas.microsoft.com/office/powerpoint/2010/main" val="116533355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——FPGA</a:t>
            </a:r>
            <a:r>
              <a:rPr lang="zh-CN" altLang="en-US" dirty="0">
                <a:latin typeface="黑体" panose="02010609060101010101" charset="-122"/>
                <a:ea typeface="黑体" panose="02010609060101010101" charset="-122"/>
                <a:sym typeface="+mn-ea"/>
              </a:rPr>
              <a:t>算法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m:rPr>
                        <m:sty m:val="p"/>
                      </m:rPr>
                      <a:rPr lang="en-US" altLang="zh-CN" sz="2800" smtClean="0">
                        <a:latin typeface="Cambria Math" panose="02040503050406030204" pitchFamily="18" charset="0"/>
                      </a:rPr>
                      <m:t>p</m:t>
                    </m:r>
                    <m:r>
                      <a:rPr lang="en-US" altLang="zh-CN" sz="2800" smtClean="0">
                        <a:latin typeface="Cambria Math" panose="02040503050406030204" pitchFamily="18" charset="0"/>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1</m:t>
                            </m:r>
                          </m:sub>
                        </m:sSub>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r>
                              <a:rPr lang="en-US" altLang="zh-CN" sz="2800" i="1">
                                <a:latin typeface="Cambria Math" panose="02040503050406030204" pitchFamily="18" charset="0"/>
                              </a:rPr>
                              <m:t>𝜃</m:t>
                            </m:r>
                          </m:e>
                        </m:func>
                      </m:num>
                      <m:den>
                        <m:r>
                          <a:rPr lang="en-US" altLang="zh-CN" sz="2800" i="1">
                            <a:latin typeface="Cambria Math" panose="02040503050406030204" pitchFamily="18" charset="0"/>
                          </a:rPr>
                          <m:t>𝜆</m:t>
                        </m:r>
                      </m:den>
                    </m:f>
                  </m:oMath>
                </a14:m>
                <a:endParaRPr lang="zh-CN" altLang="zh-CN" sz="2800" dirty="0">
                  <a:latin typeface="黑体" panose="02010609060101010101" pitchFamily="49" charset="-122"/>
                  <a:ea typeface="黑体" panose="02010609060101010101" pitchFamily="49" charset="-122"/>
                </a:endParaRPr>
              </a:p>
              <a:p>
                <a14:m>
                  <m:oMath xmlns:m="http://schemas.openxmlformats.org/officeDocument/2006/math">
                    <m:r>
                      <m:rPr>
                        <m:sty m:val="p"/>
                      </m:rPr>
                      <a:rPr lang="en-US" altLang="zh-CN" sz="2800">
                        <a:latin typeface="Cambria Math" panose="02040503050406030204" pitchFamily="18" charset="0"/>
                      </a:rPr>
                      <m:t>t</m:t>
                    </m:r>
                    <m:r>
                      <a:rPr lang="en-US" altLang="zh-CN" sz="2800">
                        <a:latin typeface="Cambria Math" panose="02040503050406030204" pitchFamily="18" charset="0"/>
                      </a:rPr>
                      <m:t>=</m:t>
                    </m:r>
                    <m:f>
                      <m:fPr>
                        <m:ctrlPr>
                          <a:rPr lang="zh-CN" altLang="zh-CN" sz="2800" i="1">
                            <a:latin typeface="Cambria Math" panose="02040503050406030204" pitchFamily="18" charset="0"/>
                          </a:rPr>
                        </m:ctrlPr>
                      </m:fPr>
                      <m:num>
                        <m:r>
                          <a:rPr lang="en-US" altLang="zh-CN" sz="2800" i="1">
                            <a:latin typeface="Cambria Math" panose="02040503050406030204" pitchFamily="18" charset="0"/>
                          </a:rPr>
                          <m:t>𝑝</m:t>
                        </m:r>
                      </m:num>
                      <m:den>
                        <m:r>
                          <a:rPr lang="en-US" altLang="zh-CN" sz="2800" i="1">
                            <a:latin typeface="Cambria Math" panose="02040503050406030204" pitchFamily="18" charset="0"/>
                          </a:rPr>
                          <m:t>2</m:t>
                        </m:r>
                        <m:r>
                          <a:rPr lang="en-US" altLang="zh-CN" sz="2800" i="1">
                            <a:latin typeface="Cambria Math" panose="02040503050406030204" pitchFamily="18" charset="0"/>
                          </a:rPr>
                          <m:t>𝜋</m:t>
                        </m:r>
                        <m:r>
                          <a:rPr lang="en-US" altLang="zh-CN" sz="2800" i="1">
                            <a:latin typeface="Cambria Math" panose="02040503050406030204" pitchFamily="18" charset="0"/>
                          </a:rPr>
                          <m:t>𝑓</m:t>
                        </m:r>
                      </m:den>
                    </m:f>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1</m:t>
                            </m:r>
                          </m:sub>
                        </m:sSub>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r>
                              <a:rPr lang="en-US" altLang="zh-CN" sz="2800" i="1">
                                <a:latin typeface="Cambria Math" panose="02040503050406030204" pitchFamily="18" charset="0"/>
                              </a:rPr>
                              <m:t>𝜃</m:t>
                            </m:r>
                          </m:e>
                        </m:func>
                      </m:num>
                      <m:den>
                        <m:r>
                          <a:rPr lang="en-US" altLang="zh-CN" sz="2800" i="1">
                            <a:latin typeface="Cambria Math" panose="02040503050406030204" pitchFamily="18" charset="0"/>
                          </a:rPr>
                          <m:t>2</m:t>
                        </m:r>
                        <m:r>
                          <a:rPr lang="en-US" altLang="zh-CN" sz="2800" i="1">
                            <a:latin typeface="Cambria Math" panose="02040503050406030204" pitchFamily="18" charset="0"/>
                          </a:rPr>
                          <m:t>𝜋</m:t>
                        </m:r>
                        <m:r>
                          <a:rPr lang="en-US" altLang="zh-CN" sz="2800" i="1">
                            <a:latin typeface="Cambria Math" panose="02040503050406030204" pitchFamily="18" charset="0"/>
                          </a:rPr>
                          <m:t>𝑓</m:t>
                        </m:r>
                        <m:r>
                          <a:rPr lang="en-US" altLang="zh-CN" sz="2800" i="1">
                            <a:latin typeface="Cambria Math" panose="02040503050406030204" pitchFamily="18" charset="0"/>
                          </a:rPr>
                          <m:t>𝜆</m:t>
                        </m:r>
                      </m:den>
                    </m:f>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𝑑</m:t>
                            </m:r>
                          </m:e>
                          <m:sub>
                            <m:r>
                              <a:rPr lang="en-US" altLang="zh-CN" sz="2800" i="1">
                                <a:latin typeface="Cambria Math" panose="02040503050406030204" pitchFamily="18" charset="0"/>
                              </a:rPr>
                              <m:t>1</m:t>
                            </m:r>
                          </m:sub>
                        </m:sSub>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r>
                              <a:rPr lang="en-US" altLang="zh-CN" sz="2800" i="1">
                                <a:latin typeface="Cambria Math" panose="02040503050406030204" pitchFamily="18" charset="0"/>
                              </a:rPr>
                              <m:t>𝜃</m:t>
                            </m:r>
                          </m:e>
                        </m:func>
                      </m:num>
                      <m:den>
                        <m:r>
                          <a:rPr lang="en-US" altLang="zh-CN" sz="2800" i="1">
                            <a:latin typeface="Cambria Math" panose="02040503050406030204" pitchFamily="18" charset="0"/>
                          </a:rPr>
                          <m:t>2</m:t>
                        </m:r>
                        <m:r>
                          <a:rPr lang="en-US" altLang="zh-CN" sz="2800" i="1">
                            <a:latin typeface="Cambria Math" panose="02040503050406030204" pitchFamily="18" charset="0"/>
                          </a:rPr>
                          <m:t>𝜋</m:t>
                        </m:r>
                        <m:r>
                          <a:rPr lang="en-US" altLang="zh-CN" sz="2800" i="1">
                            <a:latin typeface="Cambria Math" panose="02040503050406030204" pitchFamily="18" charset="0"/>
                          </a:rPr>
                          <m:t>𝑣</m:t>
                        </m:r>
                      </m:den>
                    </m:f>
                  </m:oMath>
                </a14:m>
                <a:r>
                  <a:rPr lang="en-US" altLang="zh-CN" sz="2800" dirty="0"/>
                  <a:t> </a:t>
                </a:r>
                <a:endParaRPr lang="zh-CN" altLang="zh-CN"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194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——FPGA</a:t>
            </a:r>
            <a:r>
              <a:rPr lang="zh-CN" altLang="en-US" dirty="0">
                <a:latin typeface="黑体" panose="02010609060101010101" charset="-122"/>
                <a:ea typeface="黑体" panose="02010609060101010101" charset="-122"/>
                <a:sym typeface="+mn-ea"/>
              </a:rPr>
              <a:t>算法</a:t>
            </a:r>
            <a:endParaRPr lang="zh-CN" altLang="en-US" dirty="0"/>
          </a:p>
        </p:txBody>
      </p:sp>
      <p:sp>
        <p:nvSpPr>
          <p:cNvPr id="6" name="矩形 5"/>
          <p:cNvSpPr/>
          <p:nvPr/>
        </p:nvSpPr>
        <p:spPr>
          <a:xfrm>
            <a:off x="3048000" y="1792348"/>
            <a:ext cx="1682496" cy="8496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PLL</a:t>
            </a:r>
            <a:r>
              <a:rPr lang="zh-CN" altLang="en-US" dirty="0">
                <a:solidFill>
                  <a:schemeClr val="tx1"/>
                </a:solidFill>
                <a:latin typeface="黑体" panose="02010609060101010101" pitchFamily="49" charset="-122"/>
                <a:ea typeface="黑体" panose="02010609060101010101" pitchFamily="49" charset="-122"/>
              </a:rPr>
              <a:t>模块</a:t>
            </a:r>
            <a:endParaRPr lang="en-US" altLang="zh-CN" dirty="0">
              <a:solidFill>
                <a:schemeClr val="tx1"/>
              </a:solidFill>
              <a:latin typeface="黑体" panose="02010609060101010101" pitchFamily="49" charset="-122"/>
              <a:ea typeface="黑体" panose="02010609060101010101" pitchFamily="49" charset="-122"/>
            </a:endParaRPr>
          </a:p>
          <a:p>
            <a:pPr algn="ctr"/>
            <a:r>
              <a:rPr lang="en-US" altLang="zh-CN" dirty="0">
                <a:solidFill>
                  <a:schemeClr val="tx1"/>
                </a:solidFill>
                <a:latin typeface="黑体" panose="02010609060101010101" pitchFamily="49" charset="-122"/>
                <a:ea typeface="黑体" panose="02010609060101010101" pitchFamily="49" charset="-122"/>
              </a:rPr>
              <a:t>50M</a:t>
            </a:r>
            <a:r>
              <a:rPr lang="zh-CN" altLang="en-US" dirty="0">
                <a:solidFill>
                  <a:schemeClr val="tx1"/>
                </a:solidFill>
                <a:latin typeface="黑体" panose="02010609060101010101" pitchFamily="49" charset="-122"/>
                <a:ea typeface="黑体" panose="02010609060101010101" pitchFamily="49" charset="-122"/>
              </a:rPr>
              <a:t>时钟输入，倍频位</a:t>
            </a:r>
            <a:r>
              <a:rPr lang="en-US" altLang="zh-CN" dirty="0">
                <a:solidFill>
                  <a:schemeClr val="tx1"/>
                </a:solidFill>
                <a:latin typeface="黑体" panose="02010609060101010101" pitchFamily="49" charset="-122"/>
                <a:ea typeface="黑体" panose="02010609060101010101" pitchFamily="49" charset="-122"/>
              </a:rPr>
              <a:t>150M</a:t>
            </a:r>
            <a:endParaRPr lang="zh-CN" altLang="en-US" dirty="0">
              <a:solidFill>
                <a:schemeClr val="tx1"/>
              </a:solidFill>
              <a:latin typeface="黑体" panose="02010609060101010101" pitchFamily="49" charset="-122"/>
              <a:ea typeface="黑体" panose="02010609060101010101" pitchFamily="49" charset="-122"/>
            </a:endParaRPr>
          </a:p>
        </p:txBody>
      </p:sp>
      <p:sp>
        <p:nvSpPr>
          <p:cNvPr id="7" name="矩形 6"/>
          <p:cNvSpPr/>
          <p:nvPr/>
        </p:nvSpPr>
        <p:spPr>
          <a:xfrm>
            <a:off x="3048000" y="2817419"/>
            <a:ext cx="1682496" cy="485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时钟管理</a:t>
            </a:r>
          </a:p>
        </p:txBody>
      </p:sp>
      <p:sp>
        <p:nvSpPr>
          <p:cNvPr id="8" name="矩形 7"/>
          <p:cNvSpPr/>
          <p:nvPr/>
        </p:nvSpPr>
        <p:spPr>
          <a:xfrm>
            <a:off x="2078736" y="3654547"/>
            <a:ext cx="1859280" cy="790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ADC</a:t>
            </a:r>
            <a:r>
              <a:rPr lang="zh-CN" altLang="en-US" dirty="0">
                <a:solidFill>
                  <a:schemeClr val="tx1"/>
                </a:solidFill>
                <a:latin typeface="黑体" panose="02010609060101010101" pitchFamily="49" charset="-122"/>
                <a:ea typeface="黑体" panose="02010609060101010101" pitchFamily="49" charset="-122"/>
              </a:rPr>
              <a:t>控制模块</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将声音数据采集</a:t>
            </a:r>
            <a:endParaRPr lang="en-US" altLang="zh-CN"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4303776" y="3652506"/>
            <a:ext cx="3840480" cy="790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RAM</a:t>
            </a:r>
            <a:r>
              <a:rPr lang="zh-CN" altLang="en-US" dirty="0">
                <a:solidFill>
                  <a:schemeClr val="tx1"/>
                </a:solidFill>
                <a:latin typeface="黑体" panose="02010609060101010101" pitchFamily="49" charset="-122"/>
                <a:ea typeface="黑体" panose="02010609060101010101" pitchFamily="49" charset="-122"/>
              </a:rPr>
              <a:t>读取控制器</a:t>
            </a:r>
            <a:endParaRPr lang="en-US" altLang="zh-CN" dirty="0">
              <a:solidFill>
                <a:schemeClr val="tx1"/>
              </a:solidFill>
              <a:latin typeface="黑体" panose="02010609060101010101" pitchFamily="49" charset="-122"/>
              <a:ea typeface="黑体" panose="02010609060101010101" pitchFamily="49" charset="-122"/>
            </a:endParaRPr>
          </a:p>
          <a:p>
            <a:pPr algn="ctr"/>
            <a:r>
              <a:rPr lang="zh-CN" altLang="en-US" dirty="0">
                <a:solidFill>
                  <a:schemeClr val="tx1"/>
                </a:solidFill>
                <a:latin typeface="黑体" panose="02010609060101010101" pitchFamily="49" charset="-122"/>
                <a:ea typeface="黑体" panose="02010609060101010101" pitchFamily="49" charset="-122"/>
              </a:rPr>
              <a:t>以</a:t>
            </a:r>
            <a:r>
              <a:rPr lang="en-US" altLang="zh-CN" dirty="0">
                <a:solidFill>
                  <a:schemeClr val="tx1"/>
                </a:solidFill>
                <a:latin typeface="黑体" panose="02010609060101010101" pitchFamily="49" charset="-122"/>
                <a:ea typeface="黑体" panose="02010609060101010101" pitchFamily="49" charset="-122"/>
              </a:rPr>
              <a:t>50</a:t>
            </a:r>
            <a:r>
              <a:rPr lang="zh-CN" altLang="en-US" dirty="0">
                <a:solidFill>
                  <a:schemeClr val="tx1"/>
                </a:solidFill>
                <a:latin typeface="黑体" panose="02010609060101010101" pitchFamily="49" charset="-122"/>
                <a:ea typeface="黑体" panose="02010609060101010101" pitchFamily="49" charset="-122"/>
              </a:rPr>
              <a:t>倍的速度读取不同地址的数据</a:t>
            </a:r>
            <a:endParaRPr lang="en-US" altLang="zh-CN"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2078736" y="4856558"/>
            <a:ext cx="1859280" cy="524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RAM</a:t>
            </a:r>
          </a:p>
        </p:txBody>
      </p:sp>
      <p:sp>
        <p:nvSpPr>
          <p:cNvPr id="13" name="矩形 12"/>
          <p:cNvSpPr/>
          <p:nvPr/>
        </p:nvSpPr>
        <p:spPr>
          <a:xfrm>
            <a:off x="396240" y="5796027"/>
            <a:ext cx="1682496" cy="485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PWM</a:t>
            </a:r>
            <a:r>
              <a:rPr lang="zh-CN" altLang="en-US" dirty="0">
                <a:solidFill>
                  <a:schemeClr val="tx1"/>
                </a:solidFill>
                <a:latin typeface="黑体" panose="02010609060101010101" pitchFamily="49" charset="-122"/>
                <a:ea typeface="黑体" panose="02010609060101010101" pitchFamily="49" charset="-122"/>
              </a:rPr>
              <a:t>控制器</a:t>
            </a:r>
            <a:r>
              <a:rPr lang="en-US" altLang="zh-CN" dirty="0">
                <a:solidFill>
                  <a:schemeClr val="tx1"/>
                </a:solidFill>
                <a:latin typeface="黑体" panose="02010609060101010101" pitchFamily="49" charset="-122"/>
                <a:ea typeface="黑体" panose="02010609060101010101" pitchFamily="49" charset="-122"/>
              </a:rPr>
              <a:t>1</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4" name="矩形 13"/>
          <p:cNvSpPr/>
          <p:nvPr/>
        </p:nvSpPr>
        <p:spPr>
          <a:xfrm>
            <a:off x="3048000" y="5796027"/>
            <a:ext cx="1682496" cy="485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PWM</a:t>
            </a:r>
            <a:r>
              <a:rPr lang="zh-CN" altLang="en-US" dirty="0">
                <a:solidFill>
                  <a:schemeClr val="tx1"/>
                </a:solidFill>
                <a:latin typeface="黑体" panose="02010609060101010101" pitchFamily="49" charset="-122"/>
                <a:ea typeface="黑体" panose="02010609060101010101" pitchFamily="49" charset="-122"/>
              </a:rPr>
              <a:t>控制器</a:t>
            </a:r>
            <a:r>
              <a:rPr lang="en-US" altLang="zh-CN" dirty="0">
                <a:solidFill>
                  <a:schemeClr val="tx1"/>
                </a:solidFill>
                <a:latin typeface="黑体" panose="02010609060101010101" pitchFamily="49" charset="-122"/>
                <a:ea typeface="黑体" panose="02010609060101010101" pitchFamily="49" charset="-122"/>
              </a:rPr>
              <a:t>2</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7040880" y="5796027"/>
            <a:ext cx="1682496" cy="485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黑体" panose="02010609060101010101" pitchFamily="49" charset="-122"/>
                <a:ea typeface="黑体" panose="02010609060101010101" pitchFamily="49" charset="-122"/>
              </a:rPr>
              <a:t>PWM</a:t>
            </a:r>
            <a:r>
              <a:rPr lang="zh-CN" altLang="en-US" dirty="0">
                <a:solidFill>
                  <a:schemeClr val="tx1"/>
                </a:solidFill>
                <a:latin typeface="黑体" panose="02010609060101010101" pitchFamily="49" charset="-122"/>
                <a:ea typeface="黑体" panose="02010609060101010101" pitchFamily="49" charset="-122"/>
              </a:rPr>
              <a:t>控制器</a:t>
            </a:r>
            <a:r>
              <a:rPr lang="en-US" altLang="zh-CN" dirty="0">
                <a:solidFill>
                  <a:schemeClr val="tx1"/>
                </a:solidFill>
                <a:latin typeface="黑体" panose="02010609060101010101" pitchFamily="49" charset="-122"/>
                <a:ea typeface="黑体" panose="02010609060101010101" pitchFamily="49" charset="-122"/>
              </a:rPr>
              <a:t>49</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17" name="直接箭头连接符 16"/>
          <p:cNvCxnSpPr>
            <a:cxnSpLocks/>
            <a:endCxn id="6" idx="1"/>
          </p:cNvCxnSpPr>
          <p:nvPr/>
        </p:nvCxnSpPr>
        <p:spPr>
          <a:xfrm>
            <a:off x="1521738" y="2210182"/>
            <a:ext cx="1526262" cy="6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cxnSpLocks/>
            <a:endCxn id="7" idx="0"/>
          </p:cNvCxnSpPr>
          <p:nvPr/>
        </p:nvCxnSpPr>
        <p:spPr>
          <a:xfrm>
            <a:off x="3889248" y="2652713"/>
            <a:ext cx="0" cy="164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连接符: 肘形 21"/>
          <p:cNvCxnSpPr>
            <a:cxnSpLocks/>
            <a:stCxn id="8" idx="0"/>
            <a:endCxn id="11" idx="0"/>
          </p:cNvCxnSpPr>
          <p:nvPr/>
        </p:nvCxnSpPr>
        <p:spPr>
          <a:xfrm rot="5400000" flipH="1" flipV="1">
            <a:off x="4615176" y="2045707"/>
            <a:ext cx="2041" cy="3215640"/>
          </a:xfrm>
          <a:prstGeom prst="bentConnector3">
            <a:avLst>
              <a:gd name="adj1" fmla="val 11300392"/>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9" name="直接连接符 28"/>
          <p:cNvCxnSpPr>
            <a:cxnSpLocks/>
            <a:stCxn id="7" idx="2"/>
          </p:cNvCxnSpPr>
          <p:nvPr/>
        </p:nvCxnSpPr>
        <p:spPr>
          <a:xfrm>
            <a:off x="3889248" y="3303003"/>
            <a:ext cx="0" cy="118853"/>
          </a:xfrm>
          <a:prstGeom prst="line">
            <a:avLst/>
          </a:prstGeom>
        </p:spPr>
        <p:style>
          <a:lnRef idx="1">
            <a:schemeClr val="dk1"/>
          </a:lnRef>
          <a:fillRef idx="0">
            <a:schemeClr val="dk1"/>
          </a:fillRef>
          <a:effectRef idx="0">
            <a:schemeClr val="dk1"/>
          </a:effectRef>
          <a:fontRef idx="minor">
            <a:schemeClr val="tx1"/>
          </a:fontRef>
        </p:style>
      </p:cxnSp>
      <p:cxnSp>
        <p:nvCxnSpPr>
          <p:cNvPr id="32" name="直接箭头连接符 31"/>
          <p:cNvCxnSpPr>
            <a:endCxn id="8" idx="1"/>
          </p:cNvCxnSpPr>
          <p:nvPr/>
        </p:nvCxnSpPr>
        <p:spPr>
          <a:xfrm>
            <a:off x="967740" y="4046220"/>
            <a:ext cx="1110996" cy="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8" idx="2"/>
            <a:endCxn id="12" idx="0"/>
          </p:cNvCxnSpPr>
          <p:nvPr/>
        </p:nvCxnSpPr>
        <p:spPr>
          <a:xfrm>
            <a:off x="3008376" y="4444931"/>
            <a:ext cx="0" cy="411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V="1">
            <a:off x="3938016" y="4956175"/>
            <a:ext cx="1313434" cy="3175"/>
          </a:xfrm>
          <a:prstGeom prst="line">
            <a:avLst/>
          </a:prstGeom>
        </p:spPr>
        <p:style>
          <a:lnRef idx="1">
            <a:schemeClr val="dk1"/>
          </a:lnRef>
          <a:fillRef idx="0">
            <a:schemeClr val="dk1"/>
          </a:fillRef>
          <a:effectRef idx="0">
            <a:schemeClr val="dk1"/>
          </a:effectRef>
          <a:fontRef idx="minor">
            <a:schemeClr val="tx1"/>
          </a:fontRef>
        </p:style>
      </p:cxnSp>
      <p:cxnSp>
        <p:nvCxnSpPr>
          <p:cNvPr id="42" name="直接箭头连接符 41"/>
          <p:cNvCxnSpPr>
            <a:cxnSpLocks/>
          </p:cNvCxnSpPr>
          <p:nvPr/>
        </p:nvCxnSpPr>
        <p:spPr>
          <a:xfrm flipV="1">
            <a:off x="5254625" y="4442022"/>
            <a:ext cx="3175" cy="515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613400" y="4441153"/>
            <a:ext cx="3175" cy="676718"/>
          </a:xfrm>
          <a:prstGeom prst="line">
            <a:avLst/>
          </a:prstGeom>
        </p:spPr>
        <p:style>
          <a:lnRef idx="1">
            <a:schemeClr val="dk1"/>
          </a:lnRef>
          <a:fillRef idx="0">
            <a:schemeClr val="dk1"/>
          </a:fillRef>
          <a:effectRef idx="0">
            <a:schemeClr val="dk1"/>
          </a:effectRef>
          <a:fontRef idx="minor">
            <a:schemeClr val="tx1"/>
          </a:fontRef>
        </p:style>
      </p:cxnSp>
      <p:cxnSp>
        <p:nvCxnSpPr>
          <p:cNvPr id="47" name="直接箭头连接符 46"/>
          <p:cNvCxnSpPr>
            <a:endCxn id="12" idx="3"/>
          </p:cNvCxnSpPr>
          <p:nvPr/>
        </p:nvCxnSpPr>
        <p:spPr>
          <a:xfrm flipH="1">
            <a:off x="3938016" y="5118590"/>
            <a:ext cx="16791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连接符: 肘形 51"/>
          <p:cNvCxnSpPr>
            <a:stCxn id="13" idx="0"/>
            <a:endCxn id="14" idx="0"/>
          </p:cNvCxnSpPr>
          <p:nvPr/>
        </p:nvCxnSpPr>
        <p:spPr>
          <a:xfrm rot="5400000" flipH="1" flipV="1">
            <a:off x="2563368" y="4470147"/>
            <a:ext cx="12700" cy="2651760"/>
          </a:xfrm>
          <a:prstGeom prst="bentConnector3">
            <a:avLst>
              <a:gd name="adj1" fmla="val 180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连接符: 肘形 59"/>
          <p:cNvCxnSpPr>
            <a:endCxn id="15" idx="0"/>
          </p:cNvCxnSpPr>
          <p:nvPr/>
        </p:nvCxnSpPr>
        <p:spPr>
          <a:xfrm>
            <a:off x="3895598" y="5576888"/>
            <a:ext cx="3986530" cy="21913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连接符 61"/>
          <p:cNvCxnSpPr>
            <a:cxnSpLocks/>
            <a:stCxn id="11" idx="2"/>
          </p:cNvCxnSpPr>
          <p:nvPr/>
        </p:nvCxnSpPr>
        <p:spPr>
          <a:xfrm>
            <a:off x="6224016" y="4442890"/>
            <a:ext cx="0" cy="1133998"/>
          </a:xfrm>
          <a:prstGeom prst="line">
            <a:avLst/>
          </a:prstGeom>
        </p:spPr>
        <p:style>
          <a:lnRef idx="1">
            <a:schemeClr val="dk1"/>
          </a:lnRef>
          <a:fillRef idx="0">
            <a:schemeClr val="dk1"/>
          </a:fillRef>
          <a:effectRef idx="0">
            <a:schemeClr val="dk1"/>
          </a:effectRef>
          <a:fontRef idx="minor">
            <a:schemeClr val="tx1"/>
          </a:fontRef>
        </p:style>
      </p:cxnSp>
      <p:sp>
        <p:nvSpPr>
          <p:cNvPr id="64" name="文本框 63"/>
          <p:cNvSpPr txBox="1"/>
          <p:nvPr/>
        </p:nvSpPr>
        <p:spPr>
          <a:xfrm>
            <a:off x="2019411" y="1786443"/>
            <a:ext cx="530915"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50M</a:t>
            </a:r>
            <a:endParaRPr lang="zh-CN" altLang="en-US" dirty="0">
              <a:latin typeface="黑体" panose="02010609060101010101" pitchFamily="49" charset="-122"/>
              <a:ea typeface="黑体" panose="02010609060101010101" pitchFamily="49" charset="-122"/>
            </a:endParaRPr>
          </a:p>
        </p:txBody>
      </p:sp>
      <p:sp>
        <p:nvSpPr>
          <p:cNvPr id="65" name="文本框 64"/>
          <p:cNvSpPr txBox="1"/>
          <p:nvPr/>
        </p:nvSpPr>
        <p:spPr>
          <a:xfrm>
            <a:off x="4934634" y="2516873"/>
            <a:ext cx="646331"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150M</a:t>
            </a:r>
            <a:endParaRPr lang="zh-CN" altLang="en-US" dirty="0">
              <a:latin typeface="黑体" panose="02010609060101010101" pitchFamily="49" charset="-122"/>
              <a:ea typeface="黑体" panose="02010609060101010101" pitchFamily="49" charset="-122"/>
            </a:endParaRPr>
          </a:p>
        </p:txBody>
      </p:sp>
      <p:sp>
        <p:nvSpPr>
          <p:cNvPr id="66" name="文本框 65"/>
          <p:cNvSpPr txBox="1"/>
          <p:nvPr/>
        </p:nvSpPr>
        <p:spPr>
          <a:xfrm>
            <a:off x="1929540" y="3197654"/>
            <a:ext cx="992579"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ADC</a:t>
            </a:r>
            <a:r>
              <a:rPr lang="zh-CN" altLang="en-US" dirty="0">
                <a:latin typeface="黑体" panose="02010609060101010101" pitchFamily="49" charset="-122"/>
                <a:ea typeface="黑体" panose="02010609060101010101" pitchFamily="49" charset="-122"/>
              </a:rPr>
              <a:t>时钟</a:t>
            </a:r>
          </a:p>
        </p:txBody>
      </p:sp>
      <p:sp>
        <p:nvSpPr>
          <p:cNvPr id="67" name="文本框 66"/>
          <p:cNvSpPr txBox="1"/>
          <p:nvPr/>
        </p:nvSpPr>
        <p:spPr>
          <a:xfrm>
            <a:off x="6591300" y="3201769"/>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控制器时钟</a:t>
            </a:r>
          </a:p>
        </p:txBody>
      </p:sp>
      <p:sp>
        <p:nvSpPr>
          <p:cNvPr id="68" name="文本框 67"/>
          <p:cNvSpPr txBox="1"/>
          <p:nvPr/>
        </p:nvSpPr>
        <p:spPr>
          <a:xfrm>
            <a:off x="967740" y="3665718"/>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音频信号</a:t>
            </a:r>
          </a:p>
        </p:txBody>
      </p:sp>
      <p:sp>
        <p:nvSpPr>
          <p:cNvPr id="69" name="文本框 68"/>
          <p:cNvSpPr txBox="1"/>
          <p:nvPr/>
        </p:nvSpPr>
        <p:spPr>
          <a:xfrm>
            <a:off x="585513" y="4466078"/>
            <a:ext cx="2146742"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音频数据和</a:t>
            </a:r>
            <a:r>
              <a:rPr lang="en-US" altLang="zh-CN" dirty="0">
                <a:latin typeface="黑体" panose="02010609060101010101" pitchFamily="49" charset="-122"/>
                <a:ea typeface="黑体" panose="02010609060101010101" pitchFamily="49" charset="-122"/>
              </a:rPr>
              <a:t>RAM</a:t>
            </a:r>
            <a:r>
              <a:rPr lang="zh-CN" altLang="en-US" dirty="0">
                <a:latin typeface="黑体" panose="02010609060101010101" pitchFamily="49" charset="-122"/>
                <a:ea typeface="黑体" panose="02010609060101010101" pitchFamily="49" charset="-122"/>
              </a:rPr>
              <a:t>时钟</a:t>
            </a:r>
          </a:p>
        </p:txBody>
      </p:sp>
      <p:sp>
        <p:nvSpPr>
          <p:cNvPr id="70" name="文本框 69"/>
          <p:cNvSpPr txBox="1"/>
          <p:nvPr/>
        </p:nvSpPr>
        <p:spPr>
          <a:xfrm>
            <a:off x="4105133" y="4531855"/>
            <a:ext cx="1107996"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读取数据</a:t>
            </a:r>
          </a:p>
        </p:txBody>
      </p:sp>
      <p:sp>
        <p:nvSpPr>
          <p:cNvPr id="71" name="文本框 70"/>
          <p:cNvSpPr txBox="1"/>
          <p:nvPr/>
        </p:nvSpPr>
        <p:spPr>
          <a:xfrm>
            <a:off x="5578094" y="5796027"/>
            <a:ext cx="502061" cy="369332"/>
          </a:xfrm>
          <a:prstGeom prst="rect">
            <a:avLst/>
          </a:prstGeom>
          <a:noFill/>
        </p:spPr>
        <p:txBody>
          <a:bodyPr wrap="none" rtlCol="0">
            <a:spAutoFit/>
          </a:bodyPr>
          <a:lstStyle/>
          <a:p>
            <a:r>
              <a:rPr lang="en-US" altLang="zh-CN" dirty="0"/>
              <a:t>……</a:t>
            </a:r>
            <a:endParaRPr lang="zh-CN" altLang="en-US" dirty="0"/>
          </a:p>
        </p:txBody>
      </p:sp>
      <p:pic>
        <p:nvPicPr>
          <p:cNvPr id="33" name="图形 32" descr="分享">
            <a:hlinkClick r:id="rId2" action="ppaction://hlinksldjump"/>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134600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遗传算法</a:t>
            </a:r>
          </a:p>
        </p:txBody>
      </p:sp>
      <p:pic>
        <p:nvPicPr>
          <p:cNvPr id="4" name="内容占位符 3" descr="untitled">
            <a:hlinkClick r:id="rId2" action="ppaction://hlinkfile"/>
          </p:cNvPr>
          <p:cNvPicPr>
            <a:picLocks noGrp="1" noChangeAspect="1"/>
          </p:cNvPicPr>
          <p:nvPr>
            <p:ph idx="1"/>
          </p:nvPr>
        </p:nvPicPr>
        <p:blipFill>
          <a:blip r:embed="rId3"/>
          <a:stretch>
            <a:fillRect/>
          </a:stretch>
        </p:blipFill>
        <p:spPr>
          <a:xfrm>
            <a:off x="822325" y="1949585"/>
            <a:ext cx="7543800" cy="3816080"/>
          </a:xfrm>
          <a:prstGeom prst="rect">
            <a:avLst/>
          </a:prstGeom>
        </p:spPr>
      </p:pic>
      <p:pic>
        <p:nvPicPr>
          <p:cNvPr id="5" name="图形 4" descr="分享">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108932085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遗传算法</a:t>
            </a:r>
          </a:p>
        </p:txBody>
      </p:sp>
      <p:sp>
        <p:nvSpPr>
          <p:cNvPr id="3" name="内容占位符 2"/>
          <p:cNvSpPr>
            <a:spLocks noGrp="1"/>
          </p:cNvSpPr>
          <p:nvPr>
            <p:ph idx="1"/>
          </p:nvPr>
        </p:nvSpPr>
        <p:spPr/>
        <p:txBody>
          <a:bodyPr>
            <a:normAutofit/>
          </a:bodyPr>
          <a:lstStyle/>
          <a:p>
            <a:r>
              <a:rPr lang="zh-CN" altLang="en-US" sz="2800" dirty="0">
                <a:latin typeface="黑体" panose="02010609060101010101" charset="-122"/>
                <a:ea typeface="黑体" panose="02010609060101010101" charset="-122"/>
              </a:rPr>
              <a:t>假设相控阵</a:t>
            </a:r>
            <a:r>
              <a:rPr lang="en-US" altLang="zh-CN" sz="2800" dirty="0">
                <a:latin typeface="黑体" panose="02010609060101010101" charset="-122"/>
                <a:ea typeface="黑体" panose="02010609060101010101" charset="-122"/>
              </a:rPr>
              <a:t>49</a:t>
            </a:r>
            <a:r>
              <a:rPr lang="zh-CN" altLang="en-US" sz="2800" dirty="0">
                <a:latin typeface="黑体" panose="02010609060101010101" charset="-122"/>
                <a:ea typeface="黑体" panose="02010609060101010101" charset="-122"/>
              </a:rPr>
              <a:t>个阵子的幅值分布是左右对称且在</a:t>
            </a:r>
            <a:r>
              <a:rPr lang="en-US" altLang="zh-CN" sz="2800" dirty="0">
                <a:latin typeface="黑体" panose="02010609060101010101" charset="-122"/>
                <a:ea typeface="黑体" panose="02010609060101010101" charset="-122"/>
              </a:rPr>
              <a:t>1~25</a:t>
            </a:r>
            <a:r>
              <a:rPr lang="zh-CN" altLang="en-US" sz="2800" dirty="0">
                <a:latin typeface="黑体" panose="02010609060101010101" charset="-122"/>
                <a:ea typeface="黑体" panose="02010609060101010101" charset="-122"/>
              </a:rPr>
              <a:t>以及</a:t>
            </a:r>
            <a:r>
              <a:rPr lang="en-US" altLang="zh-CN" sz="2800" dirty="0">
                <a:latin typeface="黑体" panose="02010609060101010101" charset="-122"/>
                <a:ea typeface="黑体" panose="02010609060101010101" charset="-122"/>
              </a:rPr>
              <a:t>49~25</a:t>
            </a:r>
            <a:r>
              <a:rPr lang="zh-CN" altLang="en-US" sz="2800" dirty="0">
                <a:latin typeface="黑体" panose="02010609060101010101" charset="-122"/>
                <a:ea typeface="黑体" panose="02010609060101010101" charset="-122"/>
              </a:rPr>
              <a:t>是单调不减的，即幅值</a:t>
            </a:r>
            <a:r>
              <a:rPr lang="en-US" altLang="zh-CN" sz="2800" dirty="0">
                <a:latin typeface="黑体" panose="02010609060101010101" charset="-122"/>
                <a:ea typeface="黑体" panose="02010609060101010101" charset="-122"/>
              </a:rPr>
              <a:t>a</a:t>
            </a:r>
            <a:r>
              <a:rPr lang="en-US" altLang="zh-CN" sz="2800" baseline="-25000" dirty="0">
                <a:solidFill>
                  <a:schemeClr val="tx1"/>
                </a:solidFill>
                <a:uFillTx/>
                <a:latin typeface="黑体" panose="02010609060101010101" charset="-122"/>
                <a:ea typeface="黑体" panose="02010609060101010101" charset="-122"/>
              </a:rPr>
              <a:t>1</a:t>
            </a:r>
            <a:r>
              <a:rPr lang="en-US" altLang="zh-CN" sz="2800" dirty="0">
                <a:latin typeface="黑体" panose="02010609060101010101" charset="-122"/>
                <a:ea typeface="黑体" panose="02010609060101010101" charset="-122"/>
              </a:rPr>
              <a:t>~a</a:t>
            </a:r>
            <a:r>
              <a:rPr lang="en-US" altLang="zh-CN" sz="2800" baseline="-25000" dirty="0">
                <a:uFillTx/>
                <a:latin typeface="黑体" panose="02010609060101010101" charset="-122"/>
                <a:ea typeface="黑体" panose="02010609060101010101" charset="-122"/>
              </a:rPr>
              <a:t>49</a:t>
            </a:r>
            <a:endParaRPr lang="en-US" altLang="zh-CN" sz="2800" dirty="0">
              <a:latin typeface="黑体" panose="02010609060101010101" charset="-122"/>
              <a:ea typeface="黑体" panose="02010609060101010101" charset="-122"/>
            </a:endParaRPr>
          </a:p>
          <a:p>
            <a:pPr lvl="1"/>
            <a:r>
              <a:rPr lang="en-US" altLang="zh-CN" sz="2800" dirty="0" err="1">
                <a:latin typeface="黑体" panose="02010609060101010101" charset="-122"/>
                <a:ea typeface="黑体" panose="02010609060101010101" charset="-122"/>
              </a:rPr>
              <a:t>a</a:t>
            </a:r>
            <a:r>
              <a:rPr lang="en-US" altLang="zh-CN" sz="2800" baseline="-25000" dirty="0" err="1">
                <a:uFillTx/>
                <a:latin typeface="黑体" panose="02010609060101010101" charset="-122"/>
                <a:ea typeface="黑体" panose="02010609060101010101" charset="-122"/>
              </a:rPr>
              <a:t>i</a:t>
            </a:r>
            <a:r>
              <a:rPr lang="en-US" altLang="zh-CN" sz="2800" dirty="0">
                <a:latin typeface="黑体" panose="02010609060101010101" charset="-122"/>
                <a:ea typeface="黑体" panose="02010609060101010101" charset="-122"/>
              </a:rPr>
              <a:t>=a</a:t>
            </a:r>
            <a:r>
              <a:rPr lang="en-US" altLang="zh-CN" sz="2800" baseline="-25000" dirty="0">
                <a:uFillTx/>
                <a:latin typeface="黑体" panose="02010609060101010101" charset="-122"/>
                <a:ea typeface="黑体" panose="02010609060101010101" charset="-122"/>
              </a:rPr>
              <a:t>50-i</a:t>
            </a:r>
            <a:endParaRPr lang="en-US" altLang="zh-CN" sz="2800" dirty="0">
              <a:latin typeface="黑体" panose="02010609060101010101" charset="-122"/>
              <a:ea typeface="黑体" panose="02010609060101010101" charset="-122"/>
            </a:endParaRPr>
          </a:p>
          <a:p>
            <a:pPr lvl="1"/>
            <a:r>
              <a:rPr lang="en-US" altLang="zh-CN" sz="2800" dirty="0">
                <a:latin typeface="黑体" panose="02010609060101010101" charset="-122"/>
                <a:ea typeface="黑体" panose="02010609060101010101" charset="-122"/>
              </a:rPr>
              <a:t>a</a:t>
            </a:r>
            <a:r>
              <a:rPr lang="en-US" altLang="zh-CN" sz="2800" baseline="-25000" dirty="0">
                <a:uFillTx/>
                <a:latin typeface="黑体" panose="02010609060101010101" charset="-122"/>
                <a:ea typeface="黑体" panose="02010609060101010101" charset="-122"/>
              </a:rPr>
              <a:t>i+1</a:t>
            </a:r>
            <a:r>
              <a:rPr lang="en-US" altLang="zh-CN" sz="2800" dirty="0">
                <a:latin typeface="黑体" panose="02010609060101010101" charset="-122"/>
                <a:ea typeface="黑体" panose="02010609060101010101" charset="-122"/>
                <a:sym typeface="+mn-ea"/>
              </a:rPr>
              <a:t>≥</a:t>
            </a:r>
            <a:r>
              <a:rPr lang="en-US" altLang="zh-CN" sz="2800" dirty="0">
                <a:latin typeface="黑体" panose="02010609060101010101" charset="-122"/>
                <a:ea typeface="黑体" panose="02010609060101010101" charset="-122"/>
              </a:rPr>
              <a:t>a</a:t>
            </a:r>
            <a:r>
              <a:rPr lang="en-US" altLang="zh-CN" sz="2800" baseline="-25000" dirty="0">
                <a:uFillTx/>
                <a:latin typeface="黑体" panose="02010609060101010101" charset="-122"/>
                <a:ea typeface="黑体" panose="02010609060101010101" charset="-122"/>
              </a:rPr>
              <a:t>i</a:t>
            </a:r>
            <a:r>
              <a:rPr lang="en-US" altLang="zh-CN" sz="2800" dirty="0">
                <a:latin typeface="黑体" panose="02010609060101010101" charset="-122"/>
                <a:ea typeface="黑体" panose="02010609060101010101" charset="-122"/>
              </a:rPr>
              <a:t>,i∈[1,24]</a:t>
            </a:r>
            <a:endParaRPr lang="zh-CN" altLang="en-US"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每个个体有</a:t>
            </a:r>
            <a:r>
              <a:rPr lang="en-US" altLang="zh-CN" sz="2800" dirty="0">
                <a:latin typeface="黑体" panose="02010609060101010101" charset="-122"/>
                <a:ea typeface="黑体" panose="02010609060101010101" charset="-122"/>
              </a:rPr>
              <a:t>24</a:t>
            </a:r>
            <a:r>
              <a:rPr lang="zh-CN" altLang="en-US" sz="2800" dirty="0">
                <a:latin typeface="黑体" panose="02010609060101010101" charset="-122"/>
                <a:ea typeface="黑体" panose="02010609060101010101" charset="-122"/>
              </a:rPr>
              <a:t>个基因，表示为</a:t>
            </a:r>
            <a:r>
              <a:rPr lang="en-US" altLang="zh-CN" sz="2800" dirty="0">
                <a:latin typeface="黑体" panose="02010609060101010101" charset="-122"/>
                <a:ea typeface="黑体" panose="02010609060101010101" charset="-122"/>
              </a:rPr>
              <a:t>g</a:t>
            </a:r>
            <a:r>
              <a:rPr lang="en-US" altLang="zh-CN" sz="2800" baseline="-25000" dirty="0">
                <a:uFillTx/>
                <a:latin typeface="黑体" panose="02010609060101010101" charset="-122"/>
                <a:ea typeface="黑体" panose="02010609060101010101" charset="-122"/>
              </a:rPr>
              <a:t>1</a:t>
            </a:r>
            <a:r>
              <a:rPr lang="en-US" altLang="zh-CN" sz="2800" dirty="0">
                <a:latin typeface="黑体" panose="02010609060101010101" charset="-122"/>
                <a:ea typeface="黑体" panose="02010609060101010101" charset="-122"/>
              </a:rPr>
              <a:t>~g</a:t>
            </a:r>
            <a:r>
              <a:rPr lang="en-US" altLang="zh-CN" sz="2800" baseline="-25000" dirty="0">
                <a:uFillTx/>
                <a:latin typeface="黑体" panose="02010609060101010101" charset="-122"/>
                <a:ea typeface="黑体" panose="02010609060101010101" charset="-122"/>
              </a:rPr>
              <a:t>24</a:t>
            </a:r>
          </a:p>
          <a:p>
            <a:pPr lvl="1"/>
            <a:r>
              <a:rPr lang="en-US" sz="2800" dirty="0" err="1">
                <a:latin typeface="黑体" panose="02010609060101010101" charset="-122"/>
                <a:ea typeface="黑体" panose="02010609060101010101" charset="-122"/>
                <a:sym typeface="+mn-ea"/>
              </a:rPr>
              <a:t>g</a:t>
            </a:r>
            <a:r>
              <a:rPr lang="en-US" altLang="zh-CN" sz="2800" baseline="-25000" dirty="0" err="1">
                <a:uFillTx/>
                <a:latin typeface="黑体" panose="02010609060101010101" charset="-122"/>
                <a:ea typeface="黑体" panose="02010609060101010101" charset="-122"/>
                <a:sym typeface="+mn-ea"/>
              </a:rPr>
              <a:t>i</a:t>
            </a:r>
            <a:r>
              <a:rPr lang="en-US" sz="2800" dirty="0">
                <a:latin typeface="黑体" panose="02010609060101010101" charset="-122"/>
                <a:ea typeface="黑体" panose="02010609060101010101" charset="-122"/>
                <a:sym typeface="+mn-ea"/>
              </a:rPr>
              <a:t>=a</a:t>
            </a:r>
            <a:r>
              <a:rPr lang="en-US" altLang="zh-CN" sz="2800" baseline="-25000" dirty="0">
                <a:uFillTx/>
                <a:latin typeface="黑体" panose="02010609060101010101" charset="-122"/>
                <a:ea typeface="黑体" panose="02010609060101010101" charset="-122"/>
                <a:sym typeface="+mn-ea"/>
              </a:rPr>
              <a:t>i+1</a:t>
            </a:r>
            <a:r>
              <a:rPr lang="en-US" sz="2800" dirty="0">
                <a:latin typeface="黑体" panose="02010609060101010101" charset="-122"/>
                <a:ea typeface="黑体" panose="02010609060101010101" charset="-122"/>
                <a:sym typeface="+mn-ea"/>
              </a:rPr>
              <a:t>/</a:t>
            </a:r>
            <a:r>
              <a:rPr lang="en-US" sz="2800" dirty="0" err="1">
                <a:latin typeface="黑体" panose="02010609060101010101" charset="-122"/>
                <a:ea typeface="黑体" panose="02010609060101010101" charset="-122"/>
                <a:sym typeface="+mn-ea"/>
              </a:rPr>
              <a:t>a</a:t>
            </a:r>
            <a:r>
              <a:rPr lang="en-US" altLang="zh-CN" sz="2800" baseline="-25000" dirty="0" err="1">
                <a:uFillTx/>
                <a:latin typeface="黑体" panose="02010609060101010101" charset="-122"/>
                <a:ea typeface="黑体" panose="02010609060101010101" charset="-122"/>
                <a:sym typeface="+mn-ea"/>
              </a:rPr>
              <a:t>i</a:t>
            </a:r>
            <a:endParaRPr lang="en-US" altLang="zh-CN" sz="2800" baseline="-25000" dirty="0">
              <a:uFillTx/>
              <a:latin typeface="黑体" panose="02010609060101010101" charset="-122"/>
              <a:ea typeface="黑体" panose="02010609060101010101" charset="-122"/>
              <a:sym typeface="+mn-ea"/>
            </a:endParaRPr>
          </a:p>
          <a:p>
            <a:pPr lvl="1"/>
            <a:r>
              <a:rPr lang="en-US" sz="2800" dirty="0">
                <a:latin typeface="黑体" panose="02010609060101010101" charset="-122"/>
                <a:ea typeface="黑体" panose="02010609060101010101" charset="-122"/>
                <a:sym typeface="+mn-ea"/>
              </a:rPr>
              <a:t>g</a:t>
            </a:r>
            <a:r>
              <a:rPr lang="en-US" altLang="zh-CN" sz="2800" baseline="-25000" dirty="0">
                <a:uFillTx/>
                <a:latin typeface="黑体" panose="02010609060101010101" charset="-122"/>
                <a:ea typeface="黑体" panose="02010609060101010101" charset="-122"/>
                <a:sym typeface="+mn-ea"/>
              </a:rPr>
              <a:t>i</a:t>
            </a:r>
            <a:r>
              <a:rPr lang="en-US" altLang="zh-CN" sz="2800" dirty="0">
                <a:latin typeface="黑体" panose="02010609060101010101" charset="-122"/>
                <a:ea typeface="黑体" panose="02010609060101010101" charset="-122"/>
                <a:sym typeface="+mn-ea"/>
              </a:rPr>
              <a:t>≥1</a:t>
            </a:r>
            <a:endParaRPr lang="en-US" altLang="zh-CN" sz="2800" baseline="-25000" dirty="0">
              <a:uFillTx/>
              <a:latin typeface="黑体" panose="02010609060101010101" charset="-122"/>
              <a:ea typeface="黑体" panose="02010609060101010101" charset="-122"/>
              <a:sym typeface="+mn-ea"/>
            </a:endParaRPr>
          </a:p>
        </p:txBody>
      </p:sp>
    </p:spTree>
    <p:extLst>
      <p:ext uri="{BB962C8B-B14F-4D97-AF65-F5344CB8AC3E}">
        <p14:creationId xmlns:p14="http://schemas.microsoft.com/office/powerpoint/2010/main" val="41512947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遗传算法</a:t>
            </a:r>
          </a:p>
        </p:txBody>
      </p:sp>
      <p:sp>
        <p:nvSpPr>
          <p:cNvPr id="3" name="内容占位符 2"/>
          <p:cNvSpPr>
            <a:spLocks noGrp="1"/>
          </p:cNvSpPr>
          <p:nvPr>
            <p:ph idx="1"/>
          </p:nvPr>
        </p:nvSpPr>
        <p:spPr/>
        <p:txBody>
          <a:bodyPr>
            <a:normAutofit/>
          </a:bodyPr>
          <a:lstStyle/>
          <a:p>
            <a:pPr marL="0" indent="0">
              <a:buNone/>
            </a:pPr>
            <a:r>
              <a:rPr lang="zh-CN" altLang="en-US" sz="2800" dirty="0">
                <a:latin typeface="黑体" panose="02010609060101010101" charset="-122"/>
                <a:ea typeface="黑体" panose="02010609060101010101" charset="-122"/>
              </a:rPr>
              <a:t>最初生成具有随机基因的个体；</a:t>
            </a:r>
          </a:p>
          <a:p>
            <a:pPr marL="0" indent="0">
              <a:buNone/>
            </a:pPr>
            <a:r>
              <a:rPr lang="zh-CN" altLang="en-US" sz="2800" dirty="0">
                <a:latin typeface="黑体" panose="02010609060101010101" charset="-122"/>
                <a:ea typeface="黑体" panose="02010609060101010101" charset="-122"/>
              </a:rPr>
              <a:t>计算适应性函数：适应性函数为</a:t>
            </a:r>
            <a:r>
              <a:rPr lang="en-US" altLang="zh-CN" sz="2800" dirty="0">
                <a:latin typeface="黑体" panose="02010609060101010101" charset="-122"/>
                <a:ea typeface="黑体" panose="02010609060101010101" charset="-122"/>
              </a:rPr>
              <a:t>30</a:t>
            </a:r>
            <a:r>
              <a:rPr lang="zh-CN" altLang="en-US" sz="2800" dirty="0">
                <a:latin typeface="黑体" panose="02010609060101010101" charset="-122"/>
                <a:ea typeface="黑体" panose="02010609060101010101" charset="-122"/>
              </a:rPr>
              <a:t>°以内的功率最大值比</a:t>
            </a:r>
            <a:r>
              <a:rPr lang="en-US" altLang="zh-CN" sz="2800" dirty="0">
                <a:latin typeface="黑体" panose="02010609060101010101" charset="-122"/>
                <a:ea typeface="黑体" panose="02010609060101010101" charset="-122"/>
              </a:rPr>
              <a:t>30</a:t>
            </a:r>
            <a:r>
              <a:rPr lang="zh-CN" altLang="en-US" sz="2800" dirty="0">
                <a:latin typeface="黑体" panose="02010609060101010101" charset="-122"/>
                <a:ea typeface="黑体" panose="02010609060101010101" charset="-122"/>
              </a:rPr>
              <a:t>°以外的功率最大值，数值越大适应性越强，被淘汰的概率越小；</a:t>
            </a:r>
          </a:p>
          <a:p>
            <a:pPr marL="0" indent="0">
              <a:buNone/>
            </a:pPr>
            <a:r>
              <a:rPr lang="zh-CN" altLang="en-US" sz="2800" dirty="0">
                <a:latin typeface="黑体" panose="02010609060101010101" charset="-122"/>
                <a:ea typeface="黑体" panose="02010609060101010101" charset="-122"/>
              </a:rPr>
              <a:t>没有被淘汰的个体杂交生成新的个体代替被淘汰的个体；</a:t>
            </a:r>
          </a:p>
          <a:p>
            <a:pPr marL="0" indent="0">
              <a:buNone/>
            </a:pPr>
            <a:r>
              <a:rPr lang="zh-CN" altLang="en-US" sz="2800" dirty="0">
                <a:latin typeface="黑体" panose="02010609060101010101" charset="-122"/>
                <a:ea typeface="黑体" panose="02010609060101010101" charset="-122"/>
              </a:rPr>
              <a:t>反复进行选择、淘汰、繁衍直到停止进化。</a:t>
            </a:r>
          </a:p>
        </p:txBody>
      </p:sp>
    </p:spTree>
    <p:extLst>
      <p:ext uri="{BB962C8B-B14F-4D97-AF65-F5344CB8AC3E}">
        <p14:creationId xmlns:p14="http://schemas.microsoft.com/office/powerpoint/2010/main" val="32284460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遗传算法</a:t>
            </a:r>
          </a:p>
        </p:txBody>
      </p:sp>
      <p:sp>
        <p:nvSpPr>
          <p:cNvPr id="3" name="内容占位符 2"/>
          <p:cNvSpPr>
            <a:spLocks noGrp="1"/>
          </p:cNvSpPr>
          <p:nvPr>
            <p:ph idx="1"/>
          </p:nvPr>
        </p:nvSpPr>
        <p:spPr/>
        <p:txBody>
          <a:bodyPr>
            <a:normAutofit/>
          </a:bodyPr>
          <a:lstStyle/>
          <a:p>
            <a:pPr marL="0" indent="0">
              <a:buNone/>
            </a:pPr>
            <a:r>
              <a:rPr lang="en-US" sz="2800" dirty="0">
                <a:latin typeface="黑体" panose="02010609060101010101" charset="-122"/>
                <a:ea typeface="黑体" panose="02010609060101010101" charset="-122"/>
              </a:rPr>
              <a:t>16</a:t>
            </a:r>
            <a:r>
              <a:rPr lang="zh-CN" altLang="en-US" sz="2800" dirty="0">
                <a:latin typeface="黑体" panose="02010609060101010101" charset="-122"/>
                <a:ea typeface="黑体" panose="02010609060101010101" charset="-122"/>
              </a:rPr>
              <a:t>线程并行计算；</a:t>
            </a:r>
          </a:p>
          <a:p>
            <a:pPr marL="0" indent="0">
              <a:buNone/>
            </a:pPr>
            <a:r>
              <a:rPr lang="zh-CN" altLang="en-US" sz="2800" dirty="0">
                <a:latin typeface="黑体" panose="02010609060101010101" charset="-122"/>
                <a:ea typeface="黑体" panose="02010609060101010101" charset="-122"/>
              </a:rPr>
              <a:t>每个线程下有</a:t>
            </a:r>
            <a:r>
              <a:rPr lang="en-US" altLang="zh-CN" sz="2800" dirty="0">
                <a:latin typeface="黑体" panose="02010609060101010101" charset="-122"/>
                <a:ea typeface="黑体" panose="02010609060101010101" charset="-122"/>
              </a:rPr>
              <a:t>1000</a:t>
            </a:r>
            <a:r>
              <a:rPr lang="zh-CN" altLang="en-US" sz="2800" dirty="0">
                <a:latin typeface="黑体" panose="02010609060101010101" charset="-122"/>
                <a:ea typeface="黑体" panose="02010609060101010101" charset="-122"/>
              </a:rPr>
              <a:t>个个体；</a:t>
            </a:r>
          </a:p>
          <a:p>
            <a:pPr marL="0" indent="0">
              <a:buNone/>
            </a:pPr>
            <a:r>
              <a:rPr lang="zh-CN" altLang="en-US" sz="2800" dirty="0">
                <a:latin typeface="黑体" panose="02010609060101010101" charset="-122"/>
                <a:ea typeface="黑体" panose="02010609060101010101" charset="-122"/>
              </a:rPr>
              <a:t>每个线程内部计算</a:t>
            </a:r>
            <a:r>
              <a:rPr lang="en-US" altLang="zh-CN" sz="2800" dirty="0">
                <a:latin typeface="黑体" panose="02010609060101010101" charset="-122"/>
                <a:ea typeface="黑体" panose="02010609060101010101" charset="-122"/>
              </a:rPr>
              <a:t>10</a:t>
            </a:r>
            <a:r>
              <a:rPr lang="zh-CN" altLang="en-US" sz="2800" dirty="0">
                <a:latin typeface="黑体" panose="02010609060101010101" charset="-122"/>
                <a:ea typeface="黑体" panose="02010609060101010101" charset="-122"/>
              </a:rPr>
              <a:t>代后所有线程内的个体打乱重排；</a:t>
            </a:r>
          </a:p>
          <a:p>
            <a:pPr marL="0" indent="0">
              <a:buNone/>
            </a:pPr>
            <a:r>
              <a:rPr lang="zh-CN" altLang="en-US" sz="2800" dirty="0">
                <a:latin typeface="黑体" panose="02010609060101010101" charset="-122"/>
                <a:ea typeface="黑体" panose="02010609060101010101" charset="-122"/>
              </a:rPr>
              <a:t>每一次打乱前</a:t>
            </a:r>
            <a:r>
              <a:rPr lang="zh-CN" altLang="en-US" sz="2800" dirty="0">
                <a:latin typeface="黑体" panose="02010609060101010101" charset="-122"/>
                <a:ea typeface="黑体" panose="02010609060101010101" charset="-122"/>
                <a:sym typeface="+mn-ea"/>
              </a:rPr>
              <a:t>记录下</a:t>
            </a:r>
            <a:r>
              <a:rPr lang="zh-CN" altLang="en-US" sz="2800" dirty="0">
                <a:latin typeface="黑体" panose="02010609060101010101" charset="-122"/>
                <a:ea typeface="黑体" panose="02010609060101010101" charset="-122"/>
              </a:rPr>
              <a:t>所有线程内最好的个体数据；</a:t>
            </a:r>
          </a:p>
          <a:p>
            <a:pPr marL="0" indent="0">
              <a:buNone/>
            </a:pPr>
            <a:r>
              <a:rPr lang="zh-CN" altLang="en-US" sz="2800" dirty="0">
                <a:latin typeface="黑体" panose="02010609060101010101" charset="-122"/>
                <a:ea typeface="黑体" panose="02010609060101010101" charset="-122"/>
              </a:rPr>
              <a:t>设置</a:t>
            </a:r>
            <a:r>
              <a:rPr lang="en-US" altLang="zh-CN" sz="2800" dirty="0">
                <a:latin typeface="黑体" panose="02010609060101010101" charset="-122"/>
                <a:ea typeface="黑体" panose="02010609060101010101" charset="-122"/>
              </a:rPr>
              <a:t>10</a:t>
            </a:r>
            <a:r>
              <a:rPr lang="zh-CN" altLang="en-US" sz="2800" dirty="0">
                <a:latin typeface="黑体" panose="02010609060101010101" charset="-122"/>
                <a:ea typeface="黑体" panose="02010609060101010101" charset="-122"/>
              </a:rPr>
              <a:t>代没有进化程序停止。</a:t>
            </a:r>
          </a:p>
        </p:txBody>
      </p:sp>
      <p:pic>
        <p:nvPicPr>
          <p:cNvPr id="4" name="图形 3" descr="分享">
            <a:hlinkClick r:id="rId2" action="ppaction://hlinksldjump"/>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127907048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噪声容限</a:t>
            </a:r>
            <a:endParaRPr lang="zh-CN" altLang="en-US" dirty="0"/>
          </a:p>
        </p:txBody>
      </p:sp>
      <p:sp>
        <p:nvSpPr>
          <p:cNvPr id="3" name="内容占位符 2"/>
          <p:cNvSpPr>
            <a:spLocks noGrp="1"/>
          </p:cNvSpPr>
          <p:nvPr>
            <p:ph idx="1"/>
          </p:nvPr>
        </p:nvSpPr>
        <p:spPr/>
        <p:txBody>
          <a:bodyPr>
            <a:normAutofit/>
          </a:bodyPr>
          <a:lstStyle/>
          <a:p>
            <a:r>
              <a:rPr lang="zh-CN" altLang="en-US" sz="2800" dirty="0">
                <a:latin typeface="黑体" panose="02010609060101010101" pitchFamily="49" charset="-122"/>
                <a:ea typeface="黑体" panose="02010609060101010101" pitchFamily="49" charset="-122"/>
              </a:rPr>
              <a:t>所有的东西都不是完全符合标称值的</a:t>
            </a:r>
            <a:endParaRPr lang="en-US" altLang="zh-CN" sz="2800" dirty="0">
              <a:latin typeface="黑体" panose="02010609060101010101" pitchFamily="49" charset="-122"/>
              <a:ea typeface="黑体" panose="02010609060101010101" pitchFamily="49" charset="-122"/>
            </a:endParaRPr>
          </a:p>
          <a:p>
            <a:pPr lvl="1"/>
            <a:r>
              <a:rPr lang="zh-CN" altLang="en-US" sz="2600" dirty="0">
                <a:latin typeface="黑体" panose="02010609060101010101" pitchFamily="49" charset="-122"/>
                <a:ea typeface="黑体" panose="02010609060101010101" pitchFamily="49" charset="-122"/>
              </a:rPr>
              <a:t>安装扬声器的位置有偏差</a:t>
            </a:r>
            <a:endParaRPr lang="en-US" altLang="zh-CN" sz="2600" dirty="0">
              <a:latin typeface="黑体" panose="02010609060101010101" pitchFamily="49" charset="-122"/>
              <a:ea typeface="黑体" panose="02010609060101010101" pitchFamily="49" charset="-122"/>
            </a:endParaRPr>
          </a:p>
          <a:p>
            <a:pPr lvl="1"/>
            <a:r>
              <a:rPr lang="zh-CN" altLang="en-US" sz="2600" dirty="0">
                <a:latin typeface="黑体" panose="02010609060101010101" pitchFamily="49" charset="-122"/>
                <a:ea typeface="黑体" panose="02010609060101010101" pitchFamily="49" charset="-122"/>
              </a:rPr>
              <a:t>扬声器输出幅值有偏差</a:t>
            </a:r>
          </a:p>
        </p:txBody>
      </p:sp>
    </p:spTree>
    <p:extLst>
      <p:ext uri="{BB962C8B-B14F-4D97-AF65-F5344CB8AC3E}">
        <p14:creationId xmlns:p14="http://schemas.microsoft.com/office/powerpoint/2010/main" val="2707437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噪声容限</a:t>
            </a:r>
            <a:endParaRPr lang="zh-CN" altLang="en-US" dirty="0"/>
          </a:p>
        </p:txBody>
      </p:sp>
      <p:sp>
        <p:nvSpPr>
          <p:cNvPr id="3" name="内容占位符 2"/>
          <p:cNvSpPr>
            <a:spLocks noGrp="1"/>
          </p:cNvSpPr>
          <p:nvPr>
            <p:ph idx="1"/>
          </p:nvPr>
        </p:nvSpPr>
        <p:spPr/>
        <p:txBody>
          <a:bodyPr>
            <a:normAutofit/>
          </a:bodyPr>
          <a:lstStyle/>
          <a:p>
            <a:r>
              <a:rPr lang="zh-CN" altLang="en-US" dirty="0">
                <a:latin typeface="黑体" panose="02010609060101010101" pitchFamily="49" charset="-122"/>
                <a:ea typeface="黑体" panose="02010609060101010101" pitchFamily="49" charset="-122"/>
              </a:rPr>
              <a:t>在安装后对扬声器的输出进行修正</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原理简单</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扬声器数目庞大，修正会消耗大量时间；现有仪器分辨率只有</a:t>
            </a:r>
            <a:r>
              <a:rPr lang="en-US" altLang="zh-CN" dirty="0">
                <a:latin typeface="黑体" panose="02010609060101010101" pitchFamily="49" charset="-122"/>
                <a:ea typeface="黑体" panose="02010609060101010101" pitchFamily="49" charset="-122"/>
              </a:rPr>
              <a:t>0.1dB</a:t>
            </a:r>
            <a:r>
              <a:rPr lang="zh-CN" altLang="en-US" dirty="0">
                <a:latin typeface="黑体" panose="02010609060101010101" pitchFamily="49" charset="-122"/>
                <a:ea typeface="黑体" panose="02010609060101010101" pitchFamily="49" charset="-122"/>
              </a:rPr>
              <a:t>，无法准确测量</a:t>
            </a:r>
          </a:p>
          <a:p>
            <a:r>
              <a:rPr lang="zh-CN" altLang="en-US" dirty="0">
                <a:latin typeface="黑体" panose="02010609060101010101" pitchFamily="49" charset="-122"/>
                <a:ea typeface="黑体" panose="02010609060101010101" pitchFamily="49" charset="-122"/>
              </a:rPr>
              <a:t>使用对噪声不敏感的幅值加权系数</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无需修正，可实现量产</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需要大量的计算；需要改进遗传算法，从概率的角度计算；会降低主旁瓣比</a:t>
            </a:r>
          </a:p>
          <a:p>
            <a:endParaRPr lang="zh-CN" altLang="en-US" dirty="0"/>
          </a:p>
        </p:txBody>
      </p:sp>
      <p:pic>
        <p:nvPicPr>
          <p:cNvPr id="4" name="图形 3" descr="分享">
            <a:hlinkClick r:id="rId2" action="ppaction://hlinksldjump"/>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206431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rPr>
              <a:t>背景介绍</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800" dirty="0">
                <a:latin typeface="黑体" panose="02010609060101010101" charset="-122"/>
                <a:ea typeface="黑体" panose="02010609060101010101" charset="-122"/>
              </a:rPr>
              <a:t>    </a:t>
            </a:r>
            <a:r>
              <a:rPr lang="zh-CN" altLang="zh-CN" sz="2800" dirty="0">
                <a:latin typeface="黑体" panose="02010609060101010101" charset="-122"/>
                <a:ea typeface="黑体" panose="02010609060101010101" charset="-122"/>
              </a:rPr>
              <a:t>广场舞可以锻炼身体，但是伴舞的音乐是扰民的噪声；展览会可以方便大家集中获取大量产品信息，但是吆喝声四散体验不佳……以上的问题都是因为声波的不定向传播造成的</a:t>
            </a:r>
            <a:r>
              <a:rPr lang="zh-CN" altLang="en-US" sz="2800" dirty="0">
                <a:latin typeface="黑体" panose="02010609060101010101" charset="-122"/>
                <a:ea typeface="黑体" panose="02010609060101010101" charset="-122"/>
              </a:rPr>
              <a:t>。</a:t>
            </a:r>
            <a:endParaRPr lang="en-US" altLang="zh-CN" sz="2800" dirty="0">
              <a:latin typeface="黑体" panose="02010609060101010101" charset="-122"/>
              <a:ea typeface="黑体" panose="02010609060101010101" charset="-122"/>
            </a:endParaRPr>
          </a:p>
          <a:p>
            <a:pPr marL="0" indent="0">
              <a:buNone/>
            </a:pPr>
            <a:r>
              <a:rPr lang="en-US" altLang="zh-CN" sz="2800" dirty="0">
                <a:latin typeface="黑体" panose="02010609060101010101" charset="-122"/>
                <a:ea typeface="黑体" panose="02010609060101010101" charset="-122"/>
              </a:rPr>
              <a:t>    </a:t>
            </a:r>
            <a:r>
              <a:rPr lang="zh-CN" altLang="zh-CN" sz="2800" dirty="0">
                <a:latin typeface="黑体" panose="02010609060101010101" charset="-122"/>
                <a:ea typeface="黑体" panose="02010609060101010101" charset="-122"/>
              </a:rPr>
              <a:t>借鉴雷达的相控阵技术设计一套可以定向广播的扬声器系统就可以解决以上的这些问题。</a:t>
            </a:r>
            <a:r>
              <a:rPr lang="zh-CN" altLang="en-US" sz="2800" dirty="0">
                <a:latin typeface="黑体" panose="02010609060101010101" charset="-122"/>
                <a:ea typeface="黑体" panose="02010609060101010101" charset="-122"/>
              </a:rPr>
              <a:t>出于这种目的，我们开始了相控阵扬声器的设计与制作。</a:t>
            </a:r>
            <a:endParaRPr lang="zh-CN" altLang="zh-CN" sz="280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470752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滤波器</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00" y="1846263"/>
            <a:ext cx="6627650" cy="4022725"/>
          </a:xfrm>
        </p:spPr>
      </p:pic>
    </p:spTree>
    <p:extLst>
      <p:ext uri="{BB962C8B-B14F-4D97-AF65-F5344CB8AC3E}">
        <p14:creationId xmlns:p14="http://schemas.microsoft.com/office/powerpoint/2010/main" val="120438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滤波器</a:t>
            </a:r>
            <a:endParaRPr lang="zh-CN" altLang="en-US" dirty="0"/>
          </a:p>
        </p:txBody>
      </p:sp>
      <p:pic>
        <p:nvPicPr>
          <p:cNvPr id="4" name="内容占位符 3"/>
          <p:cNvPicPr>
            <a:picLocks noGrp="1" noChangeAspect="1"/>
          </p:cNvPicPr>
          <p:nvPr>
            <p:ph idx="1"/>
          </p:nvPr>
        </p:nvPicPr>
        <p:blipFill>
          <a:blip r:embed="rId2"/>
          <a:stretch>
            <a:fillRect/>
          </a:stretch>
        </p:blipFill>
        <p:spPr>
          <a:xfrm>
            <a:off x="1539493" y="1846263"/>
            <a:ext cx="6109464" cy="4022725"/>
          </a:xfrm>
          <a:prstGeom prst="rect">
            <a:avLst/>
          </a:prstGeom>
        </p:spPr>
      </p:pic>
    </p:spTree>
    <p:extLst>
      <p:ext uri="{BB962C8B-B14F-4D97-AF65-F5344CB8AC3E}">
        <p14:creationId xmlns:p14="http://schemas.microsoft.com/office/powerpoint/2010/main" val="947731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滤波器</a:t>
            </a:r>
            <a:endParaRPr lang="zh-CN" altLang="en-US" dirty="0"/>
          </a:p>
        </p:txBody>
      </p:sp>
      <p:pic>
        <p:nvPicPr>
          <p:cNvPr id="7" name="内容占位符 6"/>
          <p:cNvPicPr>
            <a:picLocks noGrp="1" noChangeAspect="1"/>
          </p:cNvPicPr>
          <p:nvPr>
            <p:ph idx="1"/>
          </p:nvPr>
        </p:nvPicPr>
        <p:blipFill>
          <a:blip r:embed="rId2"/>
          <a:stretch>
            <a:fillRect/>
          </a:stretch>
        </p:blipFill>
        <p:spPr>
          <a:xfrm>
            <a:off x="1533614" y="1846263"/>
            <a:ext cx="6121222" cy="4022725"/>
          </a:xfrm>
          <a:prstGeom prst="rect">
            <a:avLst/>
          </a:prstGeom>
        </p:spPr>
      </p:pic>
      <p:pic>
        <p:nvPicPr>
          <p:cNvPr id="4" name="图形 3" descr="分享">
            <a:hlinkClick r:id="rId3"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657197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p:pic>
        <p:nvPicPr>
          <p:cNvPr id="4" name="内容占位符 3"/>
          <p:cNvPicPr>
            <a:picLocks noGrp="1" noChangeAspect="1"/>
          </p:cNvPicPr>
          <p:nvPr>
            <p:ph idx="1"/>
          </p:nvPr>
        </p:nvPicPr>
        <p:blipFill>
          <a:blip r:embed="rId2"/>
          <a:stretch>
            <a:fillRect/>
          </a:stretch>
        </p:blipFill>
        <p:spPr>
          <a:xfrm>
            <a:off x="1156786" y="1846263"/>
            <a:ext cx="6874878" cy="4022725"/>
          </a:xfrm>
          <a:prstGeom prst="rect">
            <a:avLst/>
          </a:prstGeom>
        </p:spPr>
      </p:pic>
    </p:spTree>
    <p:extLst>
      <p:ext uri="{BB962C8B-B14F-4D97-AF65-F5344CB8AC3E}">
        <p14:creationId xmlns:p14="http://schemas.microsoft.com/office/powerpoint/2010/main" val="27775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p:pic>
        <p:nvPicPr>
          <p:cNvPr id="4" name="内容占位符 3"/>
          <p:cNvPicPr>
            <a:picLocks noGrp="1" noChangeAspect="1"/>
          </p:cNvPicPr>
          <p:nvPr>
            <p:ph idx="1"/>
          </p:nvPr>
        </p:nvPicPr>
        <p:blipFill>
          <a:blip r:embed="rId2"/>
          <a:stretch>
            <a:fillRect/>
          </a:stretch>
        </p:blipFill>
        <p:spPr>
          <a:xfrm>
            <a:off x="822325" y="1857989"/>
            <a:ext cx="7543800" cy="3999273"/>
          </a:xfrm>
          <a:prstGeom prst="rect">
            <a:avLst/>
          </a:prstGeom>
        </p:spPr>
      </p:pic>
      <p:pic>
        <p:nvPicPr>
          <p:cNvPr id="5" name="图形 4" descr="分享">
            <a:hlinkClick r:id="rId3"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1495969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a:bodyPr>
              <a:lstStyle/>
              <a:p>
                <a:r>
                  <a:rPr lang="zh-CN" altLang="zh-CN" sz="2800" dirty="0">
                    <a:latin typeface="黑体" panose="02010609060101010101" pitchFamily="49" charset="-122"/>
                    <a:ea typeface="黑体" panose="02010609060101010101" pitchFamily="49" charset="-122"/>
                  </a:rPr>
                  <a:t>具有</a:t>
                </a:r>
                <a:r>
                  <a:rPr lang="en-US" altLang="zh-CN" sz="2800" dirty="0">
                    <a:latin typeface="黑体" panose="02010609060101010101" pitchFamily="49" charset="-122"/>
                    <a:ea typeface="黑体" panose="02010609060101010101" pitchFamily="49" charset="-122"/>
                  </a:rPr>
                  <a:t>8</a:t>
                </a:r>
                <a:r>
                  <a:rPr lang="zh-CN" altLang="zh-CN" sz="2800" dirty="0">
                    <a:latin typeface="黑体" panose="02010609060101010101" pitchFamily="49" charset="-122"/>
                    <a:ea typeface="黑体" panose="02010609060101010101" pitchFamily="49" charset="-122"/>
                  </a:rPr>
                  <a:t>个等功率的可操控波束</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输入信号为</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m:t>
                        </m:r>
                      </m:sub>
                    </m:sSub>
                    <m:d>
                      <m:dPr>
                        <m:ctrlPr>
                          <a:rPr lang="zh-CN" altLang="zh-CN" sz="2800" i="1">
                            <a:latin typeface="Cambria Math" panose="02040503050406030204" pitchFamily="18" charset="0"/>
                          </a:rPr>
                        </m:ctrlPr>
                      </m:dPr>
                      <m:e>
                        <m:r>
                          <m:rPr>
                            <m:sty m:val="p"/>
                          </m:rPr>
                          <a:rPr lang="en-US" altLang="zh-CN" sz="2800">
                            <a:latin typeface="Cambria Math" panose="02040503050406030204" pitchFamily="18" charset="0"/>
                          </a:rPr>
                          <m:t>t</m:t>
                        </m:r>
                      </m:e>
                    </m:d>
                    <m:r>
                      <a:rPr lang="zh-CN" altLang="en-US" sz="2800" i="1">
                        <a:latin typeface="Cambria Math" panose="02040503050406030204" pitchFamily="18" charset="0"/>
                      </a:rPr>
                      <m:t>；</m:t>
                    </m:r>
                  </m:oMath>
                </a14:m>
                <a:endParaRPr lang="en-US" altLang="zh-CN" sz="2800" dirty="0">
                  <a:latin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需要聚焦的角度为</a:t>
                </a:r>
                <a14:m>
                  <m:oMath xmlns:m="http://schemas.openxmlformats.org/officeDocument/2006/math">
                    <m:sSub>
                      <m:sSubPr>
                        <m:ctrlPr>
                          <a:rPr lang="zh-CN" altLang="zh-CN" sz="2800" i="1">
                            <a:latin typeface="Cambria Math" panose="02040503050406030204" pitchFamily="18" charset="0"/>
                          </a:rPr>
                        </m:ctrlPr>
                      </m:sSubPr>
                      <m:e>
                        <m:r>
                          <m:rPr>
                            <m:sty m:val="p"/>
                          </m:rPr>
                          <a:rPr lang="en-US" altLang="zh-CN" sz="2800">
                            <a:latin typeface="Cambria Math" panose="02040503050406030204" pitchFamily="18" charset="0"/>
                          </a:rPr>
                          <m:t>θ</m:t>
                        </m:r>
                      </m:e>
                      <m:sub>
                        <m:r>
                          <a:rPr lang="en-US" altLang="zh-CN" sz="2800" i="1">
                            <a:latin typeface="Cambria Math" panose="02040503050406030204" pitchFamily="18" charset="0"/>
                          </a:rPr>
                          <m:t>𝑖</m:t>
                        </m:r>
                      </m:sub>
                    </m:sSub>
                  </m:oMath>
                </a14:m>
                <a:r>
                  <a:rPr lang="zh-CN" altLang="en-US" sz="2800" dirty="0">
                    <a:latin typeface="黑体" panose="02010609060101010101" pitchFamily="49" charset="-122"/>
                  </a:rPr>
                  <a:t>；</a:t>
                </a:r>
                <a:endParaRPr lang="en-US" altLang="zh-CN" sz="2800" dirty="0">
                  <a:latin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归一化幅值加权量按照阵子的排列顺序依次记为</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oMath>
                </a14:m>
                <a:r>
                  <a:rPr lang="en-US" altLang="zh-CN" sz="28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49</m:t>
                        </m:r>
                      </m:sub>
                    </m:sSub>
                  </m:oMath>
                </a14:m>
                <a:r>
                  <a:rPr lang="zh-CN" altLang="en-US" sz="2800" dirty="0">
                    <a:latin typeface="黑体" panose="02010609060101010101" pitchFamily="49" charset="-122"/>
                  </a:rPr>
                  <a:t>；</a:t>
                </a:r>
                <a:endParaRPr lang="en-US" altLang="zh-CN" sz="2800" dirty="0">
                  <a:latin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相邻阵子的间距为</a:t>
                </a:r>
                <a14:m>
                  <m:oMath xmlns:m="http://schemas.openxmlformats.org/officeDocument/2006/math">
                    <m:r>
                      <m:rPr>
                        <m:sty m:val="p"/>
                      </m:rPr>
                      <a:rPr lang="en-US" altLang="zh-CN" sz="2800">
                        <a:latin typeface="Cambria Math" panose="02040503050406030204" pitchFamily="18" charset="0"/>
                      </a:rPr>
                      <m:t>d</m:t>
                    </m:r>
                  </m:oMath>
                </a14:m>
                <a:r>
                  <a:rPr lang="zh-CN" altLang="en-US" sz="2800" dirty="0">
                    <a:latin typeface="黑体" panose="02010609060101010101" pitchFamily="49" charset="-122"/>
                  </a:rPr>
                  <a:t>；</a:t>
                </a:r>
                <a:endParaRPr lang="en-US" altLang="zh-CN" sz="2800" dirty="0">
                  <a:latin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滤波器的最大输出值为</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1616" t="-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902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rmAutofit fontScale="92500"/>
              </a:bodyPr>
              <a:lstStyle/>
              <a:p>
                <a:pPr marL="0" indent="0">
                  <a:buNone/>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则第</a:t>
                </a:r>
                <a14:m>
                  <m:oMath xmlns:m="http://schemas.openxmlformats.org/officeDocument/2006/math">
                    <m:r>
                      <m:rPr>
                        <m:sty m:val="p"/>
                      </m:rPr>
                      <a:rPr lang="en-US" altLang="zh-CN" sz="2800">
                        <a:latin typeface="Cambria Math" panose="02040503050406030204" pitchFamily="18" charset="0"/>
                      </a:rPr>
                      <m:t>i</m:t>
                    </m:r>
                  </m:oMath>
                </a14:m>
                <a:r>
                  <a:rPr lang="zh-CN" altLang="zh-CN" sz="2800" dirty="0">
                    <a:latin typeface="黑体" panose="02010609060101010101" pitchFamily="49" charset="-122"/>
                    <a:ea typeface="黑体" panose="02010609060101010101" pitchFamily="49" charset="-122"/>
                  </a:rPr>
                  <a:t>个波束在从相控阵朝向看去从左往右第</a:t>
                </a:r>
                <a:r>
                  <a:rPr lang="en-US" altLang="zh-CN" sz="2800" dirty="0">
                    <a:latin typeface="黑体" panose="02010609060101010101" pitchFamily="49" charset="-122"/>
                    <a:ea typeface="黑体" panose="02010609060101010101" pitchFamily="49" charset="-122"/>
                  </a:rPr>
                  <a:t>n</a:t>
                </a:r>
                <a:r>
                  <a:rPr lang="zh-CN" altLang="zh-CN" sz="2800" dirty="0">
                    <a:latin typeface="黑体" panose="02010609060101010101" pitchFamily="49" charset="-122"/>
                    <a:ea typeface="黑体" panose="02010609060101010101" pitchFamily="49" charset="-122"/>
                  </a:rPr>
                  <a:t>个阵子上的输出为</a:t>
                </a:r>
                <a:r>
                  <a:rPr lang="zh-CN" altLang="en-US" sz="2800" dirty="0">
                    <a:latin typeface="黑体" panose="02010609060101010101" pitchFamily="49" charset="-122"/>
                    <a:ea typeface="黑体" panose="02010609060101010101" pitchFamily="49" charset="-122"/>
                  </a:rPr>
                  <a:t>：</a:t>
                </a:r>
                <a:endParaRPr lang="en-US" altLang="zh-CN" sz="2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zh-CN"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r>
                                    <a:rPr lang="en-US" altLang="zh-CN" sz="2800" i="1">
                                      <a:latin typeface="Cambria Math" panose="02040503050406030204" pitchFamily="18" charset="0"/>
                                    </a:rPr>
                                    <m:t>−1</m:t>
                                  </m:r>
                                </m:e>
                              </m:d>
                              <m:r>
                                <a:rPr lang="en-US" altLang="zh-CN" sz="2800" i="1">
                                  <a:latin typeface="Cambria Math" panose="02040503050406030204" pitchFamily="18" charset="0"/>
                                </a:rPr>
                                <m:t>∗</m:t>
                              </m:r>
                              <m:r>
                                <a:rPr lang="en-US" altLang="zh-CN" sz="2800" i="1">
                                  <a:latin typeface="Cambria Math" panose="02040503050406030204" pitchFamily="18" charset="0"/>
                                </a:rPr>
                                <m:t>𝑑</m:t>
                              </m:r>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𝜃</m:t>
                                      </m:r>
                                    </m:e>
                                    <m:sub>
                                      <m:r>
                                        <a:rPr lang="en-US" altLang="zh-CN" sz="2800" i="1">
                                          <a:latin typeface="Cambria Math" panose="02040503050406030204" pitchFamily="18" charset="0"/>
                                        </a:rPr>
                                        <m:t>𝑖</m:t>
                                      </m:r>
                                    </m:sub>
                                  </m:sSub>
                                </m:e>
                              </m:func>
                            </m:num>
                            <m:den>
                              <m:r>
                                <a:rPr lang="en-US" altLang="zh-CN" sz="2800" i="1">
                                  <a:latin typeface="Cambria Math" panose="02040503050406030204" pitchFamily="18" charset="0"/>
                                </a:rPr>
                                <m:t>2</m:t>
                              </m:r>
                              <m:r>
                                <a:rPr lang="en-US" altLang="zh-CN" sz="2800" i="1">
                                  <a:latin typeface="Cambria Math" panose="02040503050406030204" pitchFamily="18" charset="0"/>
                                </a:rPr>
                                <m:t>𝜋</m:t>
                              </m:r>
                              <m:r>
                                <a:rPr lang="en-US" altLang="zh-CN" sz="2800" i="1">
                                  <a:latin typeface="Cambria Math" panose="02040503050406030204" pitchFamily="18" charset="0"/>
                                </a:rPr>
                                <m:t>𝑣</m:t>
                              </m:r>
                            </m:den>
                          </m:f>
                          <m:r>
                            <a:rPr lang="en-US" altLang="zh-CN" sz="2800" i="1">
                              <a:latin typeface="Cambria Math" panose="02040503050406030204" pitchFamily="18" charset="0"/>
                            </a:rPr>
                            <m:t>)</m:t>
                          </m:r>
                        </m:num>
                        <m:den>
                          <m:rad>
                            <m:radPr>
                              <m:degHide m:val="on"/>
                              <m:ctrlPr>
                                <a:rPr lang="zh-CN" altLang="zh-CN" sz="2800" i="1">
                                  <a:latin typeface="Cambria Math" panose="02040503050406030204" pitchFamily="18" charset="0"/>
                                </a:rPr>
                              </m:ctrlPr>
                            </m:radPr>
                            <m:deg/>
                            <m:e>
                              <m:r>
                                <a:rPr lang="en-US" altLang="zh-CN" sz="2800" i="1">
                                  <a:latin typeface="Cambria Math" panose="02040503050406030204" pitchFamily="18" charset="0"/>
                                </a:rPr>
                                <m:t>8</m:t>
                              </m:r>
                            </m:e>
                          </m:rad>
                        </m:den>
                      </m:f>
                    </m:oMath>
                  </m:oMathPara>
                </a14:m>
                <a:endParaRPr lang="en-US" altLang="zh-CN" sz="2800" dirty="0">
                  <a:latin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    </a:t>
                </a:r>
                <a:r>
                  <a:rPr lang="zh-CN" altLang="zh-CN" sz="2800" dirty="0">
                    <a:latin typeface="黑体" panose="02010609060101010101" pitchFamily="49" charset="-122"/>
                    <a:ea typeface="黑体" panose="02010609060101010101" pitchFamily="49" charset="-122"/>
                  </a:rPr>
                  <a:t>由于输出没有饱和，线性系统满足叠加原理，该阵子的输出为</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marL="0" indent="0">
                  <a:buNone/>
                </a:pPr>
                <a:r>
                  <a:rPr lang="en-US" altLang="zh-CN" sz="2800" dirty="0">
                    <a:latin typeface="黑体" panose="02010609060101010101" pitchFamily="49" charset="-122"/>
                    <a:ea typeface="黑体" panose="02010609060101010101" pitchFamily="49" charset="-122"/>
                  </a:rPr>
                  <a:t>		</a:t>
                </a:r>
                <a14:m>
                  <m:oMath xmlns:m="http://schemas.openxmlformats.org/officeDocument/2006/math">
                    <m:nary>
                      <m:naryPr>
                        <m:chr m:val="∑"/>
                        <m:limLoc m:val="undOvr"/>
                        <m:ctrlPr>
                          <a:rPr lang="zh-CN" altLang="zh-CN" sz="2800" i="1">
                            <a:latin typeface="Cambria Math" panose="02040503050406030204" pitchFamily="18" charset="0"/>
                          </a:rPr>
                        </m:ctrlPr>
                      </m:naryPr>
                      <m:sub>
                        <m: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8</m:t>
                        </m:r>
                      </m:sup>
                      <m:e>
                        <m:f>
                          <m:fPr>
                            <m:ctrlPr>
                              <a:rPr lang="zh-CN" altLang="zh-CN" sz="2800" i="1">
                                <a:latin typeface="Cambria Math" panose="02040503050406030204" pitchFamily="18" charset="0"/>
                              </a:rPr>
                            </m:ctrlPr>
                          </m:fPr>
                          <m:num>
                            <m:r>
                              <a:rPr lang="en-US" altLang="zh-CN" sz="2800" i="1">
                                <a:latin typeface="Cambria Math" panose="02040503050406030204" pitchFamily="18" charset="0"/>
                              </a:rPr>
                              <m:t>1∗</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𝑛</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m:t>
                                </m:r>
                              </m:sub>
                            </m:sSub>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f>
                              <m:fPr>
                                <m:ctrlPr>
                                  <a:rPr lang="zh-CN" altLang="zh-CN" sz="2800" i="1">
                                    <a:latin typeface="Cambria Math" panose="02040503050406030204" pitchFamily="18" charset="0"/>
                                  </a:rPr>
                                </m:ctrlPr>
                              </m:fPr>
                              <m:num>
                                <m:d>
                                  <m:dPr>
                                    <m:ctrlPr>
                                      <a:rPr lang="zh-CN" altLang="zh-CN" sz="2800" i="1">
                                        <a:latin typeface="Cambria Math" panose="02040503050406030204" pitchFamily="18" charset="0"/>
                                      </a:rPr>
                                    </m:ctrlPr>
                                  </m:dPr>
                                  <m:e>
                                    <m:r>
                                      <a:rPr lang="en-US" altLang="zh-CN" sz="2800" i="1">
                                        <a:latin typeface="Cambria Math" panose="02040503050406030204" pitchFamily="18" charset="0"/>
                                      </a:rPr>
                                      <m:t>𝑛</m:t>
                                    </m:r>
                                    <m:r>
                                      <a:rPr lang="en-US" altLang="zh-CN" sz="2800" i="1">
                                        <a:latin typeface="Cambria Math" panose="02040503050406030204" pitchFamily="18" charset="0"/>
                                      </a:rPr>
                                      <m:t>−1</m:t>
                                    </m:r>
                                  </m:e>
                                </m:d>
                                <m:r>
                                  <a:rPr lang="en-US" altLang="zh-CN" sz="2800" i="1">
                                    <a:latin typeface="Cambria Math" panose="02040503050406030204" pitchFamily="18" charset="0"/>
                                  </a:rPr>
                                  <m:t>∗</m:t>
                                </m:r>
                                <m:r>
                                  <a:rPr lang="en-US" altLang="zh-CN" sz="2800" i="1">
                                    <a:latin typeface="Cambria Math" panose="02040503050406030204" pitchFamily="18" charset="0"/>
                                  </a:rPr>
                                  <m:t>𝑑</m:t>
                                </m:r>
                                <m:func>
                                  <m:funcPr>
                                    <m:ctrlPr>
                                      <a:rPr lang="zh-CN" altLang="zh-CN" sz="2800" i="1">
                                        <a:latin typeface="Cambria Math" panose="02040503050406030204" pitchFamily="18" charset="0"/>
                                      </a:rPr>
                                    </m:ctrlPr>
                                  </m:funcPr>
                                  <m:fName>
                                    <m:r>
                                      <m:rPr>
                                        <m:sty m:val="p"/>
                                      </m:rPr>
                                      <a:rPr lang="en-US" altLang="zh-CN" sz="2800">
                                        <a:latin typeface="Cambria Math" panose="02040503050406030204" pitchFamily="18" charset="0"/>
                                      </a:rPr>
                                      <m:t>sin</m:t>
                                    </m:r>
                                  </m:fName>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𝜃</m:t>
                                        </m:r>
                                      </m:e>
                                      <m:sub>
                                        <m:r>
                                          <a:rPr lang="en-US" altLang="zh-CN" sz="2800" i="1">
                                            <a:latin typeface="Cambria Math" panose="02040503050406030204" pitchFamily="18" charset="0"/>
                                          </a:rPr>
                                          <m:t>𝑖</m:t>
                                        </m:r>
                                      </m:sub>
                                    </m:sSub>
                                  </m:e>
                                </m:func>
                              </m:num>
                              <m:den>
                                <m:r>
                                  <a:rPr lang="en-US" altLang="zh-CN" sz="2800" i="1">
                                    <a:latin typeface="Cambria Math" panose="02040503050406030204" pitchFamily="18" charset="0"/>
                                  </a:rPr>
                                  <m:t>2</m:t>
                                </m:r>
                                <m:r>
                                  <a:rPr lang="en-US" altLang="zh-CN" sz="2800" i="1">
                                    <a:latin typeface="Cambria Math" panose="02040503050406030204" pitchFamily="18" charset="0"/>
                                  </a:rPr>
                                  <m:t>𝜋</m:t>
                                </m:r>
                                <m:r>
                                  <a:rPr lang="en-US" altLang="zh-CN" sz="2800" i="1">
                                    <a:latin typeface="Cambria Math" panose="02040503050406030204" pitchFamily="18" charset="0"/>
                                  </a:rPr>
                                  <m:t>𝑣</m:t>
                                </m:r>
                              </m:den>
                            </m:f>
                            <m:r>
                              <a:rPr lang="en-US" altLang="zh-CN" sz="2800" i="1">
                                <a:latin typeface="Cambria Math" panose="02040503050406030204" pitchFamily="18" charset="0"/>
                              </a:rPr>
                              <m:t>)</m:t>
                            </m:r>
                          </m:num>
                          <m:den>
                            <m:rad>
                              <m:radPr>
                                <m:degHide m:val="on"/>
                                <m:ctrlPr>
                                  <a:rPr lang="zh-CN" altLang="zh-CN" sz="2800" i="1">
                                    <a:latin typeface="Cambria Math" panose="02040503050406030204" pitchFamily="18" charset="0"/>
                                  </a:rPr>
                                </m:ctrlPr>
                              </m:radPr>
                              <m:deg/>
                              <m:e>
                                <m:r>
                                  <a:rPr lang="en-US" altLang="zh-CN" sz="2800" i="1">
                                    <a:latin typeface="Cambria Math" panose="02040503050406030204" pitchFamily="18" charset="0"/>
                                  </a:rPr>
                                  <m:t>8</m:t>
                                </m:r>
                              </m:e>
                            </m:rad>
                          </m:den>
                        </m:f>
                      </m:e>
                    </m:nary>
                  </m:oMath>
                </a14:m>
                <a:endParaRPr lang="zh-CN" altLang="en-US" sz="2800" dirty="0">
                  <a:latin typeface="黑体" panose="02010609060101010101" pitchFamily="49" charset="-122"/>
                  <a:ea typeface="黑体" panose="02010609060101010101" pitchFamily="49"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2666" t="-2576" r="-23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4050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Autofit/>
              </a:bodyPr>
              <a:lstStyle/>
              <a:p>
                <a:r>
                  <a:rPr lang="zh-CN" altLang="zh-CN" sz="2800" dirty="0">
                    <a:latin typeface="黑体" panose="02010609060101010101" pitchFamily="49" charset="-122"/>
                    <a:ea typeface="黑体" panose="02010609060101010101" pitchFamily="49" charset="-122"/>
                  </a:rPr>
                  <a:t>需要覆盖</a:t>
                </a:r>
                <a:r>
                  <a:rPr lang="en-US" altLang="zh-CN" sz="2800" dirty="0">
                    <a:latin typeface="黑体" panose="02010609060101010101" pitchFamily="49" charset="-122"/>
                    <a:ea typeface="黑体" panose="02010609060101010101" pitchFamily="49" charset="-122"/>
                  </a:rPr>
                  <a:t>3</a:t>
                </a:r>
                <a:r>
                  <a:rPr lang="zh-CN" altLang="zh-CN" sz="2800" dirty="0">
                    <a:latin typeface="黑体" panose="02010609060101010101" pitchFamily="49" charset="-122"/>
                    <a:ea typeface="黑体" panose="02010609060101010101" pitchFamily="49" charset="-122"/>
                  </a:rPr>
                  <a:t>个展台</a:t>
                </a:r>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B</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C</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展台</a:t>
                </a:r>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的</a:t>
                </a:r>
                <a14:m>
                  <m:oMath xmlns:m="http://schemas.openxmlformats.org/officeDocument/2006/math">
                    <m:r>
                      <m:rPr>
                        <m:sty m:val="p"/>
                      </m:rPr>
                      <a:rPr lang="en-US" altLang="zh-CN" sz="2800">
                        <a:latin typeface="Cambria Math" panose="02040503050406030204" pitchFamily="18" charset="0"/>
                      </a:rPr>
                      <m:t>θ</m:t>
                    </m:r>
                  </m:oMath>
                </a14:m>
                <a:r>
                  <a:rPr lang="zh-CN" altLang="zh-CN" sz="2800" dirty="0">
                    <a:latin typeface="黑体" panose="02010609060101010101" pitchFamily="49" charset="-122"/>
                    <a:ea typeface="黑体" panose="02010609060101010101" pitchFamily="49" charset="-122"/>
                  </a:rPr>
                  <a:t>参数为</a:t>
                </a:r>
                <a:r>
                  <a:rPr lang="en-US" altLang="zh-CN" sz="2800" dirty="0">
                    <a:latin typeface="黑体" panose="02010609060101010101" pitchFamily="49" charset="-122"/>
                    <a:ea typeface="黑体" panose="02010609060101010101" pitchFamily="49" charset="-122"/>
                  </a:rPr>
                  <a:t>-40</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~0</a:t>
                </a:r>
                <a:r>
                  <a:rPr lang="zh-CN"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展台</a:t>
                </a:r>
                <a:r>
                  <a:rPr lang="en-US" altLang="zh-CN" sz="2800" dirty="0">
                    <a:latin typeface="黑体" panose="02010609060101010101" pitchFamily="49" charset="-122"/>
                    <a:ea typeface="黑体" panose="02010609060101010101" pitchFamily="49" charset="-122"/>
                  </a:rPr>
                  <a:t>B</a:t>
                </a:r>
                <a:r>
                  <a:rPr lang="zh-CN" altLang="zh-CN" sz="2800" dirty="0">
                    <a:latin typeface="黑体" panose="02010609060101010101" pitchFamily="49" charset="-122"/>
                    <a:ea typeface="黑体" panose="02010609060101010101" pitchFamily="49" charset="-122"/>
                  </a:rPr>
                  <a:t>的</a:t>
                </a:r>
                <a14:m>
                  <m:oMath xmlns:m="http://schemas.openxmlformats.org/officeDocument/2006/math">
                    <m:r>
                      <m:rPr>
                        <m:sty m:val="p"/>
                      </m:rPr>
                      <a:rPr lang="en-US" altLang="zh-CN" sz="2800">
                        <a:latin typeface="Cambria Math" panose="02040503050406030204" pitchFamily="18" charset="0"/>
                      </a:rPr>
                      <m:t>θ</m:t>
                    </m:r>
                  </m:oMath>
                </a14:m>
                <a:r>
                  <a:rPr lang="zh-CN" altLang="zh-CN" sz="2800" dirty="0">
                    <a:latin typeface="黑体" panose="02010609060101010101" pitchFamily="49" charset="-122"/>
                    <a:ea typeface="黑体" panose="02010609060101010101" pitchFamily="49" charset="-122"/>
                  </a:rPr>
                  <a:t>参数为</a:t>
                </a:r>
                <a:r>
                  <a:rPr lang="en-US" altLang="zh-CN" sz="2800" dirty="0">
                    <a:latin typeface="黑体" panose="02010609060101010101" pitchFamily="49" charset="-122"/>
                    <a:ea typeface="黑体" panose="02010609060101010101" pitchFamily="49" charset="-122"/>
                  </a:rPr>
                  <a:t>0</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~10</a:t>
                </a:r>
                <a:r>
                  <a:rPr lang="zh-CN"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展台</a:t>
                </a:r>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的</a:t>
                </a:r>
                <a14:m>
                  <m:oMath xmlns:m="http://schemas.openxmlformats.org/officeDocument/2006/math">
                    <m:r>
                      <m:rPr>
                        <m:sty m:val="p"/>
                      </m:rPr>
                      <a:rPr lang="en-US" altLang="zh-CN" sz="2800">
                        <a:latin typeface="Cambria Math" panose="02040503050406030204" pitchFamily="18" charset="0"/>
                      </a:rPr>
                      <m:t>θ</m:t>
                    </m:r>
                  </m:oMath>
                </a14:m>
                <a:r>
                  <a:rPr lang="zh-CN" altLang="zh-CN" sz="2800" dirty="0">
                    <a:latin typeface="黑体" panose="02010609060101010101" pitchFamily="49" charset="-122"/>
                    <a:ea typeface="黑体" panose="02010609060101010101" pitchFamily="49" charset="-122"/>
                  </a:rPr>
                  <a:t>参数为</a:t>
                </a:r>
                <a:r>
                  <a:rPr lang="en-US" altLang="zh-CN" sz="2800" dirty="0">
                    <a:latin typeface="黑体" panose="02010609060101010101" pitchFamily="49" charset="-122"/>
                    <a:ea typeface="黑体" panose="02010609060101010101" pitchFamily="49" charset="-122"/>
                  </a:rPr>
                  <a:t>10</a:t>
                </a:r>
                <a:r>
                  <a:rPr lang="zh-CN" altLang="zh-CN"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~40</a:t>
                </a:r>
                <a:r>
                  <a:rPr lang="zh-CN"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展台</a:t>
                </a:r>
                <a:r>
                  <a:rPr lang="en-US" altLang="zh-CN" sz="2800" dirty="0">
                    <a:latin typeface="黑体" panose="02010609060101010101" pitchFamily="49" charset="-122"/>
                    <a:ea typeface="黑体" panose="02010609060101010101" pitchFamily="49" charset="-122"/>
                  </a:rPr>
                  <a:t>B</a:t>
                </a:r>
                <a:r>
                  <a:rPr lang="zh-CN" altLang="zh-CN" sz="2800" dirty="0">
                    <a:latin typeface="黑体" panose="02010609060101010101" pitchFamily="49" charset="-122"/>
                    <a:ea typeface="黑体" panose="02010609060101010101" pitchFamily="49" charset="-122"/>
                  </a:rPr>
                  <a:t>为自己单位角度的声音覆盖支付了明显更多的资金，要求加大自己的音量</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zh-CN" altLang="zh-CN" sz="2800" dirty="0">
                    <a:latin typeface="黑体" panose="02010609060101010101" pitchFamily="49" charset="-122"/>
                    <a:ea typeface="黑体" panose="02010609060101010101" pitchFamily="49" charset="-122"/>
                  </a:rPr>
                  <a:t>展台</a:t>
                </a:r>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为自己单位角度的声音覆盖支付了明显更少的资金，不需求大音量</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1616" t="-2727" r="-1777"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5239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r>
              <a:rPr lang="en-US" altLang="zh-CN" dirty="0">
                <a:latin typeface="黑体" panose="02010609060101010101" charset="-122"/>
                <a:ea typeface="黑体" panose="02010609060101010101" charset="-122"/>
                <a:sym typeface="+mn-ea"/>
              </a:rPr>
              <a:t>——</a:t>
            </a:r>
            <a:r>
              <a:rPr lang="zh-CN" altLang="en-US" dirty="0">
                <a:latin typeface="黑体" panose="02010609060101010101" charset="-122"/>
                <a:ea typeface="黑体" panose="02010609060101010101" charset="-122"/>
              </a:rPr>
              <a:t>多波束分配</a:t>
            </a:r>
            <a:endParaRPr lang="zh-CN" altLang="en-US" dirty="0"/>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noAutofit/>
              </a:bodyPr>
              <a:lstStyle/>
              <a:p>
                <a:pPr marL="0" indent="0">
                  <a:buNone/>
                </a:pPr>
                <a:r>
                  <a:rPr lang="zh-CN" altLang="zh-CN" sz="2400" dirty="0">
                    <a:latin typeface="黑体" panose="02010609060101010101" pitchFamily="49" charset="-122"/>
                    <a:ea typeface="黑体" panose="02010609060101010101" pitchFamily="49" charset="-122"/>
                  </a:rPr>
                  <a:t>三个展台的声音信号分别为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𝐴</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𝐵</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𝐶</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buNone/>
                </a:pPr>
                <a:r>
                  <a:rPr lang="zh-CN" altLang="zh-CN" sz="2400" dirty="0">
                    <a:latin typeface="黑体" panose="02010609060101010101" pitchFamily="49" charset="-122"/>
                    <a:ea typeface="黑体" panose="02010609060101010101" pitchFamily="49" charset="-122"/>
                  </a:rPr>
                  <a:t>如果我们将音频信号</a:t>
                </a:r>
                <a:r>
                  <a:rPr lang="en-US" altLang="zh-CN" sz="2400" dirty="0">
                    <a:latin typeface="黑体" panose="02010609060101010101" pitchFamily="49" charset="-122"/>
                    <a:ea typeface="黑体" panose="02010609060101010101" pitchFamily="49" charset="-122"/>
                  </a:rPr>
                  <a:t>y</a:t>
                </a:r>
                <a14:m>
                  <m:oMath xmlns:m="http://schemas.openxmlformats.org/officeDocument/2006/math">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分配给</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𝑗</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，角度参数为</a:t>
                </a:r>
                <a14:m>
                  <m:oMath xmlns:m="http://schemas.openxmlformats.org/officeDocument/2006/math">
                    <m:r>
                      <m:rPr>
                        <m:sty m:val="p"/>
                      </m:rPr>
                      <a:rPr lang="en-US" altLang="zh-CN" sz="2400">
                        <a:latin typeface="Cambria Math" panose="02040503050406030204" pitchFamily="18" charset="0"/>
                      </a:rPr>
                      <m:t>ϕ</m:t>
                    </m:r>
                  </m:oMath>
                </a14:m>
                <a:r>
                  <a:rPr lang="zh-CN" altLang="zh-CN" sz="2400" dirty="0">
                    <a:latin typeface="黑体" panose="02010609060101010101" pitchFamily="49" charset="-122"/>
                    <a:ea typeface="黑体" panose="02010609060101010101" pitchFamily="49" charset="-122"/>
                  </a:rPr>
                  <a:t>记为：</a:t>
                </a:r>
              </a:p>
              <a:p>
                <a:pPr marL="0" indent="0">
                  <a:buNone/>
                </a:pPr>
                <a14:m>
                  <m:oMath xmlns:m="http://schemas.openxmlformats.org/officeDocument/2006/math">
                    <m:r>
                      <a:rPr lang="en-US" altLang="zh-CN" sz="2400" b="0" i="1" smtClean="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𝑗</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r>
                      <m:rPr>
                        <m:sty m:val="p"/>
                      </m:rPr>
                      <a:rPr lang="en-US" altLang="zh-CN" sz="2400">
                        <a:latin typeface="Cambria Math" panose="02040503050406030204" pitchFamily="18" charset="0"/>
                      </a:rPr>
                      <m:t>y</m:t>
                    </m:r>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𝑗</m:t>
                        </m:r>
                      </m:sub>
                    </m:sSub>
                  </m:oMath>
                </a14:m>
                <a:r>
                  <a:rPr lang="en-US" altLang="zh-CN" sz="2400" dirty="0">
                    <a:latin typeface="黑体" panose="02010609060101010101" pitchFamily="49" charset="-122"/>
                    <a:ea typeface="黑体" panose="02010609060101010101" pitchFamily="49" charset="-122"/>
                  </a:rPr>
                  <a:t>=</a:t>
                </a:r>
                <a14:m>
                  <m:oMath xmlns:m="http://schemas.openxmlformats.org/officeDocument/2006/math">
                    <m:r>
                      <m:rPr>
                        <m:sty m:val="p"/>
                      </m:rPr>
                      <a:rPr lang="en-US" altLang="zh-CN" sz="2400">
                        <a:latin typeface="Cambria Math" panose="02040503050406030204" pitchFamily="18" charset="0"/>
                      </a:rPr>
                      <m:t>ϕ</m:t>
                    </m:r>
                  </m:oMath>
                </a14:m>
                <a:endParaRPr lang="zh-CN" altLang="zh-CN" sz="2400" dirty="0">
                  <a:latin typeface="黑体" panose="02010609060101010101" pitchFamily="49" charset="-122"/>
                  <a:ea typeface="黑体" panose="02010609060101010101" pitchFamily="49" charset="-122"/>
                </a:endParaRPr>
              </a:p>
              <a:p>
                <a:pPr marL="0" indent="0">
                  <a:buNone/>
                </a:pPr>
                <a:r>
                  <a:rPr lang="zh-CN" altLang="zh-CN" sz="2400" dirty="0">
                    <a:latin typeface="黑体" panose="02010609060101010101" pitchFamily="49" charset="-122"/>
                    <a:ea typeface="黑体" panose="02010609060101010101" pitchFamily="49" charset="-122"/>
                  </a:rPr>
                  <a:t>这一组等式，那么用户只需要做如下参数设定即可：</a:t>
                </a:r>
              </a:p>
              <a:p>
                <a:pPr marL="0" indent="0">
                  <a:buNone/>
                </a:pPr>
                <a:r>
                  <a:rPr lang="en-US"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1</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𝐴</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1</m:t>
                        </m:r>
                      </m:sub>
                    </m:sSub>
                  </m:oMath>
                </a14:m>
                <a:r>
                  <a:rPr lang="en-US" altLang="zh-CN" sz="2400" dirty="0">
                    <a:latin typeface="黑体" panose="02010609060101010101" pitchFamily="49" charset="-122"/>
                    <a:ea typeface="黑体" panose="02010609060101010101" pitchFamily="49" charset="-122"/>
                  </a:rPr>
                  <a:t>=-35</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5</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𝐵</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5</m:t>
                        </m:r>
                      </m:sub>
                    </m:sSub>
                  </m:oMath>
                </a14:m>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a:t>
                </a:r>
              </a:p>
              <a:p>
                <a:pPr marL="0" indent="0">
                  <a:buNone/>
                </a:pPr>
                <a14:m>
                  <m:oMath xmlns:m="http://schemas.openxmlformats.org/officeDocument/2006/math">
                    <m:r>
                      <a:rPr lang="en-US" altLang="zh-CN" sz="2400" b="0" i="1" smtClean="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2</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𝐴</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2</m:t>
                        </m:r>
                      </m:sub>
                    </m:sSub>
                  </m:oMath>
                </a14:m>
                <a:r>
                  <a:rPr lang="en-US" altLang="zh-CN" sz="2400" dirty="0">
                    <a:latin typeface="黑体" panose="02010609060101010101" pitchFamily="49" charset="-122"/>
                    <a:ea typeface="黑体" panose="02010609060101010101" pitchFamily="49" charset="-122"/>
                  </a:rPr>
                  <a:t>=-25</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6</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𝐵</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6</m:t>
                        </m:r>
                      </m:sub>
                    </m:sSub>
                  </m:oMath>
                </a14:m>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a:t>
                </a:r>
              </a:p>
              <a:p>
                <a:pPr marL="0" indent="0">
                  <a:buNone/>
                </a:pPr>
                <a14:m>
                  <m:oMath xmlns:m="http://schemas.openxmlformats.org/officeDocument/2006/math">
                    <m:r>
                      <a:rPr lang="en-US" altLang="zh-CN" sz="2400" b="0" i="1" smtClean="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3</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𝐴</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3</m:t>
                        </m:r>
                      </m:sub>
                    </m:sSub>
                  </m:oMath>
                </a14:m>
                <a:r>
                  <a:rPr lang="en-US" altLang="zh-CN" sz="2400" dirty="0">
                    <a:latin typeface="黑体" panose="02010609060101010101" pitchFamily="49" charset="-122"/>
                    <a:ea typeface="黑体" panose="02010609060101010101" pitchFamily="49" charset="-122"/>
                  </a:rPr>
                  <a:t>=-15</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7</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𝐵</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7</m:t>
                        </m:r>
                      </m:sub>
                    </m:sSub>
                  </m:oMath>
                </a14:m>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a:t>
                </a:r>
              </a:p>
              <a:p>
                <a:pPr marL="0" indent="0">
                  <a:buNone/>
                </a:pPr>
                <a:r>
                  <a:rPr lang="en-US" altLang="zh-CN" sz="2400" dirty="0"/>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4</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𝐴</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4</m:t>
                        </m:r>
                      </m:sub>
                    </m:sSub>
                  </m:oMath>
                </a14:m>
                <a:r>
                  <a:rPr lang="en-US" altLang="zh-CN" sz="2400" dirty="0">
                    <a:latin typeface="黑体" panose="02010609060101010101" pitchFamily="49" charset="-122"/>
                    <a:ea typeface="黑体" panose="02010609060101010101" pitchFamily="49" charset="-122"/>
                  </a:rPr>
                  <a:t>=-5</a:t>
                </a:r>
                <a:r>
                  <a:rPr lang="zh-CN" altLang="zh-CN"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8</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𝐶</m:t>
                        </m:r>
                      </m:sub>
                    </m:sSub>
                    <m:d>
                      <m:dPr>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t</m:t>
                        </m:r>
                      </m:e>
                    </m:d>
                  </m:oMath>
                </a14:m>
                <a:r>
                  <a:rPr lang="zh-CN" altLang="zh-CN" sz="2400" dirty="0">
                    <a:latin typeface="黑体" panose="02010609060101010101" pitchFamily="49" charset="-122"/>
                    <a:ea typeface="黑体" panose="02010609060101010101" pitchFamily="49" charset="-122"/>
                  </a:rPr>
                  <a:t>，</a:t>
                </a:r>
                <a14:m>
                  <m:oMath xmlns:m="http://schemas.openxmlformats.org/officeDocument/2006/math">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θ</m:t>
                        </m:r>
                      </m:e>
                      <m:sub>
                        <m:r>
                          <a:rPr lang="en-US" altLang="zh-CN" sz="2400" i="1">
                            <a:latin typeface="Cambria Math" panose="02040503050406030204" pitchFamily="18" charset="0"/>
                          </a:rPr>
                          <m:t>8</m:t>
                        </m:r>
                      </m:sub>
                    </m:sSub>
                  </m:oMath>
                </a14:m>
                <a:r>
                  <a:rPr lang="en-US" altLang="zh-CN" sz="2400" dirty="0">
                    <a:latin typeface="黑体" panose="02010609060101010101" pitchFamily="49" charset="-122"/>
                    <a:ea typeface="黑体" panose="02010609060101010101" pitchFamily="49" charset="-122"/>
                  </a:rPr>
                  <a:t>=25</a:t>
                </a:r>
                <a:r>
                  <a:rPr lang="zh-CN" altLang="zh-CN" sz="2400" dirty="0">
                    <a:latin typeface="黑体" panose="02010609060101010101" pitchFamily="49" charset="-122"/>
                    <a:ea typeface="黑体" panose="02010609060101010101" pitchFamily="49" charset="-122"/>
                  </a:rPr>
                  <a:t>°</a:t>
                </a: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2"/>
                <a:stretch>
                  <a:fillRect l="-2423" t="-2576" r="-6462" b="-2879"/>
                </a:stretch>
              </a:blipFill>
            </p:spPr>
            <p:txBody>
              <a:bodyPr/>
              <a:lstStyle/>
              <a:p>
                <a:r>
                  <a:rPr lang="zh-CN" altLang="en-US">
                    <a:noFill/>
                  </a:rPr>
                  <a:t> </a:t>
                </a:r>
              </a:p>
            </p:txBody>
          </p:sp>
        </mc:Fallback>
      </mc:AlternateContent>
      <p:pic>
        <p:nvPicPr>
          <p:cNvPr id="4" name="图形 3" descr="分享">
            <a:hlinkClick r:id="rId3"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1109810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相控阵波束发射演示</a:t>
            </a:r>
          </a:p>
        </p:txBody>
      </p:sp>
      <p:pic>
        <p:nvPicPr>
          <p:cNvPr id="5" name="Figure 1 2017_4_9 0_38_45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8738" y="1846263"/>
            <a:ext cx="3989387" cy="4022725"/>
          </a:xfrm>
        </p:spPr>
      </p:pic>
      <p:pic>
        <p:nvPicPr>
          <p:cNvPr id="4" name="图形 3" descr="分享">
            <a:hlinkClick r:id="rId5"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96359" y="58004"/>
            <a:ext cx="457200" cy="457200"/>
          </a:xfrm>
          <a:prstGeom prst="rect">
            <a:avLst/>
          </a:prstGeom>
        </p:spPr>
      </p:pic>
    </p:spTree>
    <p:extLst>
      <p:ext uri="{BB962C8B-B14F-4D97-AF65-F5344CB8AC3E}">
        <p14:creationId xmlns:p14="http://schemas.microsoft.com/office/powerpoint/2010/main" val="37629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原理介绍</a:t>
            </a:r>
            <a:endParaRPr lang="en-US" altLang="zh-CN" dirty="0">
              <a:latin typeface="黑体" panose="02010609060101010101" charset="-122"/>
              <a:ea typeface="黑体" panose="02010609060101010101" charset="-122"/>
            </a:endParaRPr>
          </a:p>
        </p:txBody>
      </p:sp>
      <p:sp>
        <p:nvSpPr>
          <p:cNvPr id="3" name="内容占位符 2"/>
          <p:cNvSpPr>
            <a:spLocks noGrp="1"/>
          </p:cNvSpPr>
          <p:nvPr>
            <p:ph idx="1"/>
          </p:nvPr>
        </p:nvSpPr>
        <p:spPr/>
        <p:txBody>
          <a:bodyPr>
            <a:normAutofit/>
          </a:bodyPr>
          <a:lstStyle/>
          <a:p>
            <a:pPr marL="0" indent="0">
              <a:buNone/>
            </a:pPr>
            <a:r>
              <a:rPr lang="zh-CN" altLang="en-US" sz="2800" dirty="0">
                <a:latin typeface="黑体" panose="02010609060101010101" charset="-122"/>
                <a:ea typeface="黑体" panose="02010609060101010101" charset="-122"/>
              </a:rPr>
              <a:t>    相控阵天线的理论依据是惠更斯原理：</a:t>
            </a:r>
            <a:r>
              <a:rPr lang="en-US" altLang="zh-CN" sz="2800" dirty="0">
                <a:latin typeface="黑体" panose="02010609060101010101" charset="-122"/>
                <a:ea typeface="黑体" panose="02010609060101010101" charset="-122"/>
              </a:rPr>
              <a:t>行进中的波阵面上任一点都可看作是新的次波源，而从波阵面上各点发出的许多次波所形成的包络面，就是原波面在一定时间内所传播到的新波面。</a:t>
            </a:r>
          </a:p>
          <a:p>
            <a:pPr marL="0" indent="0">
              <a:buNone/>
            </a:pPr>
            <a:r>
              <a:rPr lang="zh-CN" altLang="en-US" sz="2800" dirty="0">
                <a:latin typeface="黑体" panose="02010609060101010101" charset="-122"/>
                <a:ea typeface="黑体" panose="02010609060101010101" charset="-122"/>
              </a:rPr>
              <a:t>    相控阵由大量独立的天线组成</a:t>
            </a:r>
          </a:p>
          <a:p>
            <a:pPr marL="0" indent="0">
              <a:buNone/>
            </a:pPr>
            <a:r>
              <a:rPr lang="zh-CN" altLang="en-US" sz="2800" dirty="0">
                <a:latin typeface="黑体" panose="02010609060101010101" charset="-122"/>
                <a:ea typeface="黑体" panose="02010609060101010101" charset="-122"/>
              </a:rPr>
              <a:t>    通过控制天线发射波的幅度和相位达到波的定向传输的目的，即绝大部分功率发送到所需的方向</a:t>
            </a:r>
            <a:endParaRPr lang="en-US" altLang="zh-CN" sz="2800" dirty="0">
              <a:latin typeface="黑体" panose="02010609060101010101" charset="-122"/>
              <a:ea typeface="黑体" panose="02010609060101010101" charset="-122"/>
            </a:endParaRPr>
          </a:p>
        </p:txBody>
      </p:sp>
      <p:pic>
        <p:nvPicPr>
          <p:cNvPr id="5" name="图形 4" descr="播放">
            <a:hlinkClick r:id="rId3" action="ppaction://hlinksldjump"/>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09751" y="5411894"/>
            <a:ext cx="914400" cy="914400"/>
          </a:xfrm>
          <a:prstGeom prst="rect">
            <a:avLst/>
          </a:prstGeom>
        </p:spPr>
      </p:pic>
    </p:spTree>
    <p:extLst>
      <p:ext uri="{BB962C8B-B14F-4D97-AF65-F5344CB8AC3E}">
        <p14:creationId xmlns:p14="http://schemas.microsoft.com/office/powerpoint/2010/main" val="14642206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rPr>
              <a:t>原理介绍</a:t>
            </a:r>
          </a:p>
        </p:txBody>
      </p:sp>
      <p:pic>
        <p:nvPicPr>
          <p:cNvPr id="10" name="内容占位符 9" descr="男士"/>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19239" y="5087182"/>
            <a:ext cx="914400" cy="914400"/>
          </a:xfrm>
        </p:spPr>
      </p:pic>
      <p:sp>
        <p:nvSpPr>
          <p:cNvPr id="4" name="矩形 3"/>
          <p:cNvSpPr/>
          <p:nvPr/>
        </p:nvSpPr>
        <p:spPr>
          <a:xfrm>
            <a:off x="3045041" y="1845734"/>
            <a:ext cx="3062796" cy="6577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黑体" panose="02010609060101010101" pitchFamily="49" charset="-122"/>
                <a:ea typeface="黑体" panose="02010609060101010101" pitchFamily="49" charset="-122"/>
              </a:rPr>
              <a:t>相控阵扬声器系统</a:t>
            </a:r>
          </a:p>
        </p:txBody>
      </p:sp>
      <p:cxnSp>
        <p:nvCxnSpPr>
          <p:cNvPr id="6" name="直接箭头连接符 5"/>
          <p:cNvCxnSpPr>
            <a:cxnSpLocks/>
            <a:stCxn id="4" idx="2"/>
          </p:cNvCxnSpPr>
          <p:nvPr/>
        </p:nvCxnSpPr>
        <p:spPr>
          <a:xfrm>
            <a:off x="4576439" y="2503503"/>
            <a:ext cx="0" cy="1846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4594860" y="3173810"/>
            <a:ext cx="1800493"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设置的传播方向</a:t>
            </a:r>
          </a:p>
        </p:txBody>
      </p:sp>
      <p:pic>
        <p:nvPicPr>
          <p:cNvPr id="11" name="内容占位符 9" descr="男士"/>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5686" y="4172782"/>
            <a:ext cx="914400" cy="914400"/>
          </a:xfrm>
          <a:prstGeom prst="rect">
            <a:avLst/>
          </a:prstGeom>
        </p:spPr>
      </p:pic>
      <p:pic>
        <p:nvPicPr>
          <p:cNvPr id="12" name="内容占位符 9" descr="男士"/>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9992" y="4172782"/>
            <a:ext cx="914400" cy="914400"/>
          </a:xfrm>
          <a:prstGeom prst="rect">
            <a:avLst/>
          </a:prstGeom>
        </p:spPr>
      </p:pic>
      <p:sp>
        <p:nvSpPr>
          <p:cNvPr id="13" name="文本框 12"/>
          <p:cNvSpPr txBox="1"/>
          <p:nvPr/>
        </p:nvSpPr>
        <p:spPr>
          <a:xfrm>
            <a:off x="1443472" y="371707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几乎听不见</a:t>
            </a:r>
          </a:p>
        </p:txBody>
      </p:sp>
      <p:sp>
        <p:nvSpPr>
          <p:cNvPr id="14" name="文本框 13"/>
          <p:cNvSpPr txBox="1"/>
          <p:nvPr/>
        </p:nvSpPr>
        <p:spPr>
          <a:xfrm>
            <a:off x="6827778" y="3717070"/>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几乎听不见</a:t>
            </a:r>
          </a:p>
        </p:txBody>
      </p:sp>
      <p:sp>
        <p:nvSpPr>
          <p:cNvPr id="15" name="文本框 14"/>
          <p:cNvSpPr txBox="1"/>
          <p:nvPr/>
        </p:nvSpPr>
        <p:spPr>
          <a:xfrm>
            <a:off x="3907025" y="4582781"/>
            <a:ext cx="1338828"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清晰的听见</a:t>
            </a:r>
          </a:p>
        </p:txBody>
      </p:sp>
    </p:spTree>
    <p:extLst>
      <p:ext uri="{BB962C8B-B14F-4D97-AF65-F5344CB8AC3E}">
        <p14:creationId xmlns:p14="http://schemas.microsoft.com/office/powerpoint/2010/main" val="8221307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理论推演</a:t>
            </a:r>
            <a:endParaRPr lang="zh-CN" altLang="en-US" dirty="0">
              <a:latin typeface="黑体" panose="02010609060101010101" charset="-122"/>
              <a:ea typeface="黑体" panose="02010609060101010101" charset="-122"/>
            </a:endParaRPr>
          </a:p>
        </p:txBody>
      </p:sp>
      <p:sp>
        <p:nvSpPr>
          <p:cNvPr id="3" name="内容占位符 2"/>
          <p:cNvSpPr>
            <a:spLocks noGrp="1"/>
          </p:cNvSpPr>
          <p:nvPr>
            <p:ph idx="1"/>
          </p:nvPr>
        </p:nvSpPr>
        <p:spPr/>
        <p:txBody>
          <a:bodyPr>
            <a:normAutofit/>
          </a:bodyPr>
          <a:lstStyle/>
          <a:p>
            <a:r>
              <a:rPr lang="en-US" altLang="zh-CN" sz="2800" dirty="0">
                <a:latin typeface="黑体" panose="02010609060101010101" charset="-122"/>
                <a:ea typeface="黑体" panose="02010609060101010101" charset="-122"/>
                <a:hlinkClick r:id="rId2" action="ppaction://hlinksldjump"/>
              </a:rPr>
              <a:t>FPGA</a:t>
            </a:r>
            <a:r>
              <a:rPr lang="zh-CN" altLang="en-US" sz="2800" dirty="0">
                <a:latin typeface="黑体" panose="02010609060101010101" charset="-122"/>
                <a:ea typeface="黑体" panose="02010609060101010101" charset="-122"/>
                <a:hlinkClick r:id="rId2" action="ppaction://hlinksldjump"/>
              </a:rPr>
              <a:t>算法</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hlinkClick r:id="rId3" action="ppaction://hlinksldjump"/>
              </a:rPr>
              <a:t>遗传算法</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hlinkClick r:id="rId4" action="ppaction://hlinksldjump"/>
              </a:rPr>
              <a:t>噪声容限</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hlinkClick r:id="rId5" action="ppaction://hlinksldjump"/>
              </a:rPr>
              <a:t>滤波器</a:t>
            </a:r>
            <a:endParaRPr lang="en-US" altLang="zh-CN"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hlinkClick r:id="rId6" action="ppaction://hlinksldjump"/>
              </a:rPr>
              <a:t>多波束分配</a:t>
            </a:r>
            <a:endParaRPr lang="en-US" altLang="zh-CN" sz="2800"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19868215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实现方案</a:t>
            </a:r>
            <a:endParaRPr lang="zh-CN" altLang="en-US" dirty="0">
              <a:latin typeface="黑体" panose="02010609060101010101" charset="-122"/>
              <a:ea typeface="黑体" panose="02010609060101010101" charset="-122"/>
            </a:endParaRPr>
          </a:p>
        </p:txBody>
      </p:sp>
      <p:sp>
        <p:nvSpPr>
          <p:cNvPr id="4" name="矩形 3"/>
          <p:cNvSpPr/>
          <p:nvPr/>
        </p:nvSpPr>
        <p:spPr>
          <a:xfrm>
            <a:off x="3314065" y="1825625"/>
            <a:ext cx="2515235" cy="71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latin typeface="黑体" panose="02010609060101010101" charset="-122"/>
                <a:ea typeface="黑体" panose="02010609060101010101" charset="-122"/>
              </a:rPr>
              <a:t>输入方向信号</a:t>
            </a:r>
          </a:p>
        </p:txBody>
      </p:sp>
      <p:sp>
        <p:nvSpPr>
          <p:cNvPr id="6" name="矩形 5"/>
          <p:cNvSpPr/>
          <p:nvPr/>
        </p:nvSpPr>
        <p:spPr>
          <a:xfrm>
            <a:off x="2713355" y="2784475"/>
            <a:ext cx="3716655" cy="71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latin typeface="黑体" panose="02010609060101010101" charset="-122"/>
                <a:ea typeface="黑体" panose="02010609060101010101" charset="-122"/>
              </a:rPr>
              <a:t>调整信号的相位</a:t>
            </a:r>
            <a:r>
              <a:rPr lang="en-US" altLang="zh-CN" sz="2800" dirty="0">
                <a:latin typeface="黑体" panose="02010609060101010101" charset="-122"/>
                <a:ea typeface="黑体" panose="02010609060101010101" charset="-122"/>
              </a:rPr>
              <a:t>*49</a:t>
            </a:r>
            <a:endParaRPr lang="zh-CN" altLang="en-US" sz="2800" dirty="0">
              <a:latin typeface="黑体" panose="02010609060101010101" charset="-122"/>
              <a:ea typeface="黑体" panose="02010609060101010101" charset="-122"/>
            </a:endParaRPr>
          </a:p>
        </p:txBody>
      </p:sp>
      <p:sp>
        <p:nvSpPr>
          <p:cNvPr id="7" name="矩形 6"/>
          <p:cNvSpPr/>
          <p:nvPr/>
        </p:nvSpPr>
        <p:spPr>
          <a:xfrm>
            <a:off x="2713356" y="3743325"/>
            <a:ext cx="3785098" cy="71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a:latin typeface="黑体" panose="02010609060101010101" charset="-122"/>
                <a:ea typeface="黑体" panose="02010609060101010101" charset="-122"/>
              </a:rPr>
              <a:t>FPGA PWM</a:t>
            </a:r>
            <a:r>
              <a:rPr lang="zh-CN" altLang="en-US" sz="2800" dirty="0">
                <a:latin typeface="黑体" panose="02010609060101010101" charset="-122"/>
                <a:ea typeface="黑体" panose="02010609060101010101" charset="-122"/>
              </a:rPr>
              <a:t>波发生器</a:t>
            </a:r>
            <a:r>
              <a:rPr lang="en-US" altLang="zh-CN" sz="2800" dirty="0">
                <a:latin typeface="黑体" panose="02010609060101010101" charset="-122"/>
                <a:ea typeface="黑体" panose="02010609060101010101" charset="-122"/>
              </a:rPr>
              <a:t>*49</a:t>
            </a:r>
            <a:endParaRPr lang="zh-CN" altLang="en-US" sz="2800" dirty="0">
              <a:latin typeface="黑体" panose="02010609060101010101" charset="-122"/>
              <a:ea typeface="黑体" panose="02010609060101010101" charset="-122"/>
            </a:endParaRPr>
          </a:p>
        </p:txBody>
      </p:sp>
      <p:sp>
        <p:nvSpPr>
          <p:cNvPr id="8" name="矩形 7"/>
          <p:cNvSpPr/>
          <p:nvPr/>
        </p:nvSpPr>
        <p:spPr>
          <a:xfrm>
            <a:off x="3313430" y="4702175"/>
            <a:ext cx="2515235" cy="71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latin typeface="黑体" panose="02010609060101010101" charset="-122"/>
                <a:ea typeface="黑体" panose="02010609060101010101" charset="-122"/>
              </a:rPr>
              <a:t>低通滤波器*49</a:t>
            </a:r>
          </a:p>
        </p:txBody>
      </p:sp>
      <p:sp>
        <p:nvSpPr>
          <p:cNvPr id="9" name="矩形 8"/>
          <p:cNvSpPr/>
          <p:nvPr/>
        </p:nvSpPr>
        <p:spPr>
          <a:xfrm>
            <a:off x="3314700" y="5652135"/>
            <a:ext cx="2515235" cy="711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latin typeface="黑体" panose="02010609060101010101" charset="-122"/>
                <a:ea typeface="黑体" panose="02010609060101010101" charset="-122"/>
              </a:rPr>
              <a:t>功放*49</a:t>
            </a:r>
          </a:p>
        </p:txBody>
      </p:sp>
      <p:cxnSp>
        <p:nvCxnSpPr>
          <p:cNvPr id="10" name="直接箭头连接符 9"/>
          <p:cNvCxnSpPr>
            <a:stCxn id="4" idx="2"/>
            <a:endCxn id="6" idx="0"/>
          </p:cNvCxnSpPr>
          <p:nvPr/>
        </p:nvCxnSpPr>
        <p:spPr>
          <a:xfrm>
            <a:off x="4572000" y="2536825"/>
            <a:ext cx="0" cy="2476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4571365" y="3495675"/>
            <a:ext cx="0" cy="2476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4572635" y="4454525"/>
            <a:ext cx="0" cy="2476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4572635" y="5404485"/>
            <a:ext cx="0" cy="2476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88337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anose="02010609060101010101" charset="-122"/>
                <a:ea typeface="黑体" panose="02010609060101010101" charset="-122"/>
                <a:sym typeface="+mn-ea"/>
              </a:rPr>
              <a:t>实现方案</a:t>
            </a:r>
            <a:endParaRPr lang="zh-CN" altLang="en-US" dirty="0">
              <a:latin typeface="黑体" panose="02010609060101010101" charset="-122"/>
              <a:ea typeface="黑体" panose="02010609060101010101" charset="-122"/>
            </a:endParaRPr>
          </a:p>
        </p:txBody>
      </p:sp>
      <p:sp>
        <p:nvSpPr>
          <p:cNvPr id="3" name="内容占位符 2"/>
          <p:cNvSpPr>
            <a:spLocks noGrp="1"/>
          </p:cNvSpPr>
          <p:nvPr>
            <p:ph idx="1"/>
          </p:nvPr>
        </p:nvSpPr>
        <p:spPr/>
        <p:txBody>
          <a:bodyPr/>
          <a:lstStyle/>
          <a:p>
            <a:r>
              <a:rPr lang="zh-CN" altLang="en-US" sz="2800" dirty="0">
                <a:latin typeface="黑体" panose="02010609060101010101" charset="-122"/>
                <a:ea typeface="黑体" panose="02010609060101010101" charset="-122"/>
              </a:rPr>
              <a:t>频率范围为</a:t>
            </a:r>
            <a:r>
              <a:rPr lang="en-US" altLang="zh-CN" sz="2800" dirty="0">
                <a:latin typeface="黑体" panose="02010609060101010101" charset="-122"/>
                <a:ea typeface="黑体" panose="02010609060101010101" charset="-122"/>
              </a:rPr>
              <a:t>300Hz~3kHz</a:t>
            </a:r>
            <a:endParaRPr lang="zh-CN" altLang="en-US" sz="2800" dirty="0">
              <a:latin typeface="黑体" panose="02010609060101010101" charset="-122"/>
              <a:ea typeface="黑体" panose="02010609060101010101" charset="-122"/>
            </a:endParaRPr>
          </a:p>
          <a:p>
            <a:r>
              <a:rPr lang="zh-CN" altLang="en-US" sz="2800" dirty="0">
                <a:latin typeface="黑体" panose="02010609060101010101" charset="-122"/>
                <a:ea typeface="黑体" panose="02010609060101010101" charset="-122"/>
              </a:rPr>
              <a:t>扬声器间距为</a:t>
            </a:r>
            <a:r>
              <a:rPr lang="en-US" altLang="zh-CN" sz="2800" dirty="0">
                <a:latin typeface="黑体" panose="02010609060101010101" charset="-122"/>
                <a:ea typeface="黑体" panose="02010609060101010101" charset="-122"/>
              </a:rPr>
              <a:t>100mm</a:t>
            </a:r>
          </a:p>
          <a:p>
            <a:r>
              <a:rPr lang="zh-CN" altLang="zh-CN" sz="2800" dirty="0">
                <a:latin typeface="黑体" panose="02010609060101010101" charset="-122"/>
                <a:ea typeface="黑体" panose="02010609060101010101" charset="-122"/>
              </a:rPr>
              <a:t>使用</a:t>
            </a:r>
            <a:r>
              <a:rPr lang="en-US" altLang="zh-CN" sz="2800" dirty="0">
                <a:latin typeface="黑体" panose="02010609060101010101" charset="-122"/>
                <a:ea typeface="黑体" panose="02010609060101010101" charset="-122"/>
              </a:rPr>
              <a:t>49</a:t>
            </a:r>
            <a:r>
              <a:rPr lang="zh-CN" altLang="en-US" sz="2800" dirty="0">
                <a:latin typeface="黑体" panose="02010609060101010101" charset="-122"/>
                <a:ea typeface="黑体" panose="02010609060101010101" charset="-122"/>
              </a:rPr>
              <a:t>个扬声器</a:t>
            </a:r>
          </a:p>
          <a:p>
            <a:endParaRPr lang="en-US" altLang="zh-CN" dirty="0">
              <a:latin typeface="黑体" panose="02010609060101010101" charset="-122"/>
              <a:ea typeface="黑体" panose="02010609060101010101" charset="-122"/>
            </a:endParaRPr>
          </a:p>
        </p:txBody>
      </p:sp>
    </p:spTree>
    <p:extLst>
      <p:ext uri="{BB962C8B-B14F-4D97-AF65-F5344CB8AC3E}">
        <p14:creationId xmlns:p14="http://schemas.microsoft.com/office/powerpoint/2010/main" val="2023570807"/>
      </p:ext>
    </p:extLst>
  </p:cSld>
  <p:clrMapOvr>
    <a:masterClrMapping/>
  </p:clrMapOvr>
  <p:transition/>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1484</TotalTime>
  <Words>1647</Words>
  <Application>Microsoft Office PowerPoint</Application>
  <PresentationFormat>全屏显示(4:3)</PresentationFormat>
  <Paragraphs>264</Paragraphs>
  <Slides>49</Slides>
  <Notes>10</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49</vt:i4>
      </vt:variant>
    </vt:vector>
  </HeadingPairs>
  <TitlesOfParts>
    <vt:vector size="58" baseType="lpstr">
      <vt:lpstr>黑体</vt:lpstr>
      <vt:lpstr>宋体</vt:lpstr>
      <vt:lpstr>Calibri</vt:lpstr>
      <vt:lpstr>Calibri Light</vt:lpstr>
      <vt:lpstr>Cambria Math</vt:lpstr>
      <vt:lpstr>Times New Roman</vt:lpstr>
      <vt:lpstr>Wingdings 2</vt:lpstr>
      <vt:lpstr>HDOfficeLightV0</vt:lpstr>
      <vt:lpstr>回顾</vt:lpstr>
      <vt:lpstr>基于FPGA的相控阵扬声器系统设计</vt:lpstr>
      <vt:lpstr>分工</vt:lpstr>
      <vt:lpstr>目录</vt:lpstr>
      <vt:lpstr>背景介绍</vt:lpstr>
      <vt:lpstr>原理介绍</vt:lpstr>
      <vt:lpstr>原理介绍</vt:lpstr>
      <vt:lpstr>理论推演</vt:lpstr>
      <vt:lpstr>实现方案</vt:lpstr>
      <vt:lpstr>实现方案</vt:lpstr>
      <vt:lpstr>实现方案</vt:lpstr>
      <vt:lpstr>实现方案——功放</vt:lpstr>
      <vt:lpstr>实现方案——功放</vt:lpstr>
      <vt:lpstr>实物制作</vt:lpstr>
      <vt:lpstr>扬声器测试</vt:lpstr>
      <vt:lpstr>扬声器测试</vt:lpstr>
      <vt:lpstr>扬声器测试</vt:lpstr>
      <vt:lpstr>扬声器测试</vt:lpstr>
      <vt:lpstr>扬声器测试</vt:lpstr>
      <vt:lpstr>扬声器测试</vt:lpstr>
      <vt:lpstr>支架的选择</vt:lpstr>
      <vt:lpstr>前端声音采集处理</vt:lpstr>
      <vt:lpstr>实物</vt:lpstr>
      <vt:lpstr>实物</vt:lpstr>
      <vt:lpstr>测量场地</vt:lpstr>
      <vt:lpstr>测量结果</vt:lpstr>
      <vt:lpstr>效果分析</vt:lpstr>
      <vt:lpstr>总结</vt:lpstr>
      <vt:lpstr>总结</vt:lpstr>
      <vt:lpstr>总结</vt:lpstr>
      <vt:lpstr>谢谢！</vt:lpstr>
      <vt:lpstr>理论推演——FPGA算法</vt:lpstr>
      <vt:lpstr>理论推演——FPGA算法</vt:lpstr>
      <vt:lpstr>理论推演——FPGA算法</vt:lpstr>
      <vt:lpstr>理论推演——遗传算法</vt:lpstr>
      <vt:lpstr>理论推演——遗传算法</vt:lpstr>
      <vt:lpstr>理论推演——遗传算法</vt:lpstr>
      <vt:lpstr>理论推演——遗传算法</vt:lpstr>
      <vt:lpstr>理论推演——噪声容限</vt:lpstr>
      <vt:lpstr>理论推演——噪声容限</vt:lpstr>
      <vt:lpstr>理论推演——滤波器</vt:lpstr>
      <vt:lpstr>理论推演——滤波器</vt:lpstr>
      <vt:lpstr>理论推演——滤波器</vt:lpstr>
      <vt:lpstr>理论推演——多波束分配</vt:lpstr>
      <vt:lpstr>理论推演——多波束分配</vt:lpstr>
      <vt:lpstr>理论推演——多波束分配</vt:lpstr>
      <vt:lpstr>理论推演——多波束分配</vt:lpstr>
      <vt:lpstr>理论推演——多波束分配</vt:lpstr>
      <vt:lpstr>理论推演——多波束分配</vt:lpstr>
      <vt:lpstr>相控阵波束发射演示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ZhouTCApple</dc:creator>
  <cp:lastModifiedBy>ZhouTC</cp:lastModifiedBy>
  <cp:revision>133</cp:revision>
  <dcterms:created xsi:type="dcterms:W3CDTF">2016-11-06T16:34:00Z</dcterms:created>
  <dcterms:modified xsi:type="dcterms:W3CDTF">2017-04-11T04:41:19Z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